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6" r:id="rId1"/>
  </p:sldMasterIdLst>
  <p:notesMasterIdLst>
    <p:notesMasterId r:id="rId33"/>
  </p:notesMasterIdLst>
  <p:handoutMasterIdLst>
    <p:handoutMasterId r:id="rId34"/>
  </p:handoutMasterIdLst>
  <p:sldIdLst>
    <p:sldId id="318" r:id="rId2"/>
    <p:sldId id="258" r:id="rId3"/>
    <p:sldId id="304" r:id="rId4"/>
    <p:sldId id="305" r:id="rId5"/>
    <p:sldId id="321" r:id="rId6"/>
    <p:sldId id="306" r:id="rId7"/>
    <p:sldId id="307" r:id="rId8"/>
    <p:sldId id="308" r:id="rId9"/>
    <p:sldId id="309" r:id="rId10"/>
    <p:sldId id="310" r:id="rId11"/>
    <p:sldId id="311" r:id="rId12"/>
    <p:sldId id="312" r:id="rId13"/>
    <p:sldId id="313" r:id="rId14"/>
    <p:sldId id="315" r:id="rId15"/>
    <p:sldId id="316" r:id="rId16"/>
    <p:sldId id="317" r:id="rId17"/>
    <p:sldId id="264" r:id="rId18"/>
    <p:sldId id="272" r:id="rId19"/>
    <p:sldId id="279" r:id="rId20"/>
    <p:sldId id="294" r:id="rId21"/>
    <p:sldId id="295" r:id="rId22"/>
    <p:sldId id="296" r:id="rId23"/>
    <p:sldId id="297" r:id="rId24"/>
    <p:sldId id="298" r:id="rId25"/>
    <p:sldId id="320" r:id="rId26"/>
    <p:sldId id="319" r:id="rId27"/>
    <p:sldId id="301" r:id="rId28"/>
    <p:sldId id="303" r:id="rId29"/>
    <p:sldId id="302" r:id="rId30"/>
    <p:sldId id="299" r:id="rId31"/>
    <p:sldId id="300" r:id="rId3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11" autoAdjust="0"/>
    <p:restoredTop sz="85149" autoAdjust="0"/>
  </p:normalViewPr>
  <p:slideViewPr>
    <p:cSldViewPr>
      <p:cViewPr varScale="1">
        <p:scale>
          <a:sx n="62" d="100"/>
          <a:sy n="62" d="100"/>
        </p:scale>
        <p:origin x="-1566"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68" d="100"/>
          <a:sy n="68" d="100"/>
        </p:scale>
        <p:origin x="-3306" y="-120"/>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hr-HR"/>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DB6E806-9B87-4B65-AFB8-4FD37AE2A852}" type="datetimeFigureOut">
              <a:rPr lang="hr-HR"/>
              <a:pPr>
                <a:defRPr/>
              </a:pPr>
              <a:t>9.4.2014.</a:t>
            </a:fld>
            <a:endParaRPr lang="hr-HR"/>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hr-HR"/>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0E91BD62-EA6F-4B22-A45C-B5F63F01F5B2}" type="slidenum">
              <a:rPr lang="hr-HR"/>
              <a:pPr>
                <a:defRPr/>
              </a:pPr>
              <a:t>‹#›</a:t>
            </a:fld>
            <a:endParaRPr lang="hr-HR"/>
          </a:p>
        </p:txBody>
      </p:sp>
    </p:spTree>
    <p:extLst>
      <p:ext uri="{BB962C8B-B14F-4D97-AF65-F5344CB8AC3E}">
        <p14:creationId xmlns:p14="http://schemas.microsoft.com/office/powerpoint/2010/main" val="19219649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pPr>
              <a:defRPr/>
            </a:pPr>
            <a:endParaRPr lang="hr-HR"/>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pPr>
              <a:defRPr/>
            </a:pPr>
            <a:fld id="{32AD85E0-2096-43D2-925F-8D4D3770FEC7}" type="datetimeFigureOut">
              <a:rPr lang="hr-HR"/>
              <a:pPr>
                <a:defRPr/>
              </a:pPr>
              <a:t>9.4.2014.</a:t>
            </a:fld>
            <a:endParaRPr lang="hr-HR"/>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hr-HR" noProof="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hr-HR" noProof="0" smtClean="0"/>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pPr>
              <a:defRPr/>
            </a:pPr>
            <a:endParaRPr lang="hr-HR"/>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pPr>
              <a:defRPr/>
            </a:pPr>
            <a:fld id="{07EAC43E-71AF-4A5C-AFB1-D06E0F8B1569}" type="slidenum">
              <a:rPr lang="hr-HR"/>
              <a:pPr>
                <a:defRPr/>
              </a:pPr>
              <a:t>‹#›</a:t>
            </a:fld>
            <a:endParaRPr lang="hr-HR"/>
          </a:p>
        </p:txBody>
      </p:sp>
    </p:spTree>
    <p:extLst>
      <p:ext uri="{BB962C8B-B14F-4D97-AF65-F5344CB8AC3E}">
        <p14:creationId xmlns:p14="http://schemas.microsoft.com/office/powerpoint/2010/main" val="4360476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hr.wikipedia.org/wiki/Dionica"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hr.wikipedia.org/wiki/Menad%C5%BEment"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hr.wikipedia.org/wiki/Fundamentalna_analiza" TargetMode="External"/><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hyperlink" Target="http://hr.wikipedia.org/wiki/Cijena" TargetMode="External"/><Relationship Id="rId4" Type="http://schemas.openxmlformats.org/officeDocument/2006/relationships/hyperlink" Target="http://hr.wikipedia.org/wiki/Poduze%C4%87e"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hr-HR" b="1" smtClean="0"/>
              <a:t> </a:t>
            </a:r>
            <a:endParaRPr lang="hr-HR" smtClean="0"/>
          </a:p>
          <a:p>
            <a:r>
              <a:rPr lang="hr-HR" b="1" smtClean="0"/>
              <a:t>  1.   FINANCIJSKA ANALIZA</a:t>
            </a:r>
            <a:endParaRPr lang="hr-HR" smtClean="0"/>
          </a:p>
          <a:p>
            <a:r>
              <a:rPr lang="en-US" b="1" smtClean="0"/>
              <a:t>Financijska analiza je skup tehnika za pretvaranje podataka iz financijskih izvještaja u informacije relevantne za upravljanje. Usmjerena je na dio računovodstvenih informacija iz financijskih izvještaja.</a:t>
            </a:r>
            <a:endParaRPr lang="hr-HR" smtClean="0"/>
          </a:p>
          <a:p>
            <a:r>
              <a:rPr lang="en-US" smtClean="0"/>
              <a:t> U ovome radu financijska analiza predstavlja istraživanje gospodarskog položaja, pojava, učinaka i razvojnih tendencija, te pokazatelja iz financijskih izvještaja, kako bi se utvrdila bitna poslovna i financijska obilježja poduzetnika. Riječ je o </a:t>
            </a:r>
            <a:r>
              <a:rPr lang="en-US" i="1" smtClean="0"/>
              <a:t>eksternoj</a:t>
            </a:r>
            <a:r>
              <a:rPr lang="en-US" smtClean="0"/>
              <a:t> </a:t>
            </a:r>
            <a:r>
              <a:rPr lang="en-US" i="1" smtClean="0"/>
              <a:t>financijskoj</a:t>
            </a:r>
            <a:r>
              <a:rPr lang="en-US" smtClean="0"/>
              <a:t> </a:t>
            </a:r>
            <a:r>
              <a:rPr lang="en-US" i="1" smtClean="0"/>
              <a:t>analizi</a:t>
            </a:r>
            <a:r>
              <a:rPr lang="en-US" smtClean="0"/>
              <a:t>, budući da je provodi osoba izvan samog društva. </a:t>
            </a:r>
            <a:endParaRPr lang="hr-HR" smtClean="0"/>
          </a:p>
          <a:p>
            <a:r>
              <a:rPr lang="en-US" smtClean="0"/>
              <a:t>Takva se analiza koristi postojećim financijskim izvještajima i uključuje oganičeni pristup povjerljivim informacijama o poduzeću</a:t>
            </a:r>
            <a:endParaRPr lang="hr-HR" smtClean="0"/>
          </a:p>
          <a:p>
            <a:r>
              <a:rPr lang="en-US" smtClean="0"/>
              <a:t>U tržišnim uvjetima poslovanja značaj financijske analize poslovanja društva sve je veći. Ne samo sa stajališta vlasnika, nego i vjerovnika, javnosti, države i drugih korisnika poslovnih informacija. </a:t>
            </a:r>
            <a:endParaRPr lang="hr-HR" smtClean="0"/>
          </a:p>
          <a:p>
            <a:r>
              <a:rPr lang="en-US" smtClean="0"/>
              <a:t>Analiza se mora temeljiti na realnim i istinitim financijskim izvještajima i pokazateljima kojima se na objektivan i usporediv način dolazi do konačnih prosudbi glede uspješnosti /djelotvornosti, efikasnosti/ korištenja raspoloživih poslovnih resursa.</a:t>
            </a:r>
            <a:endParaRPr lang="hr-HR" smtClean="0"/>
          </a:p>
          <a:p>
            <a:r>
              <a:rPr lang="en-US" smtClean="0"/>
              <a:t>U postupku financijske analize primijenjene su tzv. horizontalne i vertikalne analize financijskih izvještaja, te relevantni pokazatelji financijske analize.                                                                                                                                                                                    Horizontalna analiza je analiza koja omogućuje uspoređivanje podataka kroz duže vremensko razdoblje da bi se otkrile tendencije i dinamika promjena,a vertikalnom financijskom analizom omogućuje se uspoređivanje financijskih podataka /pozicija financijskih izvještaja/ u jednoj godini, tj. omogućuje se uvid u strukturu.</a:t>
            </a:r>
            <a:endParaRPr lang="hr-HR" smtClean="0"/>
          </a:p>
          <a:p>
            <a:r>
              <a:rPr lang="en-US" smtClean="0"/>
              <a:t>Međutim, problematika financijske analize ne iscrpljuje se horizontalnom i vertikalnom analizom. Za kompleksnije razmatranje poslovanja društva potrebno je formirati i računati određene pokazatelje financijske analize koji imaju vrlo veliku moć izvještavanja o poslovanju društva i dobra su podloga za upravljanje poslovanjem i razvojem društva.</a:t>
            </a:r>
            <a:endParaRPr lang="hr-HR" smtClean="0"/>
          </a:p>
          <a:p>
            <a:r>
              <a:rPr lang="en-US" smtClean="0"/>
              <a:t>Financijska isplativost procjenjuje se kroz financijsku analizu.</a:t>
            </a:r>
            <a:endParaRPr lang="hr-HR" smtClean="0"/>
          </a:p>
          <a:p>
            <a:r>
              <a:rPr lang="en-US" smtClean="0"/>
              <a:t>Svrha je financijske analize upotrijebiti prognoze financijskog toka projekta za izračun renabilnosti ulaganja, odnosno utvrditi u kojoj je mjeri projekt financijski isplativ za ulagače. Analiza treba također pokazati da li će svi budući primici biti dostatni za pokrivanje budućih izdataka. Rentabilnost ulaganja iskazuje se kao odnos dobiti i uloženih sredstava.</a:t>
            </a:r>
            <a:endParaRPr lang="hr-HR" smtClean="0"/>
          </a:p>
          <a:p>
            <a:r>
              <a:rPr lang="en-US" smtClean="0"/>
              <a:t> </a:t>
            </a:r>
            <a:endParaRPr lang="hr-HR" smtClean="0"/>
          </a:p>
          <a:p>
            <a:r>
              <a:rPr lang="en-US" smtClean="0"/>
              <a:t> </a:t>
            </a:r>
            <a:endParaRPr lang="hr-HR" smtClean="0"/>
          </a:p>
          <a:p>
            <a:r>
              <a:rPr lang="hr-HR" smtClean="0"/>
              <a:t>Financijska analiza projekta sastavni je i najvažniji dio investicijske studije. </a:t>
            </a:r>
          </a:p>
          <a:p>
            <a:r>
              <a:rPr lang="hr-HR" smtClean="0"/>
              <a:t>Pouzdanost financijske analize ovisi o količini i točnosti informacija o projektu. </a:t>
            </a:r>
          </a:p>
          <a:p>
            <a:r>
              <a:rPr lang="hr-HR" smtClean="0"/>
              <a:t>Analiza se ustvari sastoji od niza tablica. </a:t>
            </a:r>
          </a:p>
          <a:p>
            <a:r>
              <a:rPr lang="hr-HR" smtClean="0"/>
              <a:t>Tablica ima najmanje četiri i prikazuju sljedeće podatke kroz cijeli vremenski horizont investicijskog projekta:</a:t>
            </a:r>
          </a:p>
          <a:p>
            <a:r>
              <a:rPr lang="en-US" smtClean="0"/>
              <a:t>-ULAGANJA : zemljište,građevine,oprema i zamjena opreme,investicijsko održavanje,licence, patenti,izdaci prije proizvodnje,troškovi ulaganja,obrtni kapital,</a:t>
            </a:r>
            <a:r>
              <a:rPr lang="en-US" i="1" smtClean="0"/>
              <a:t>ukupna ulaganja</a:t>
            </a:r>
            <a:r>
              <a:rPr lang="en-US" smtClean="0"/>
              <a:t> </a:t>
            </a:r>
            <a:endParaRPr lang="hr-HR" smtClean="0"/>
          </a:p>
          <a:p>
            <a:r>
              <a:rPr lang="en-US" smtClean="0"/>
              <a:t>-TROŠKOVI I PRIHODI: sirovine,rad,energija,održavanje,opći pogonski troškovi,administrativni troškovi,troškovi prodaje,</a:t>
            </a:r>
            <a:r>
              <a:rPr lang="en-US" i="1" smtClean="0"/>
              <a:t>ukupni troškovi</a:t>
            </a:r>
            <a:r>
              <a:rPr lang="en-US" smtClean="0"/>
              <a:t>,</a:t>
            </a:r>
            <a:r>
              <a:rPr lang="en-US" i="1" smtClean="0"/>
              <a:t>prihodi</a:t>
            </a:r>
            <a:r>
              <a:rPr lang="en-US" smtClean="0"/>
              <a:t> </a:t>
            </a:r>
            <a:endParaRPr lang="hr-HR" smtClean="0"/>
          </a:p>
          <a:p>
            <a:r>
              <a:rPr lang="en-US" smtClean="0"/>
              <a:t>-IZVORI FINANCIRANJA: vlastiti kapital investitora,kapital ostalih ulagača,nepovratna sredstva, zajmovi,ukupno financiranje</a:t>
            </a:r>
            <a:endParaRPr lang="hr-HR" smtClean="0"/>
          </a:p>
          <a:p>
            <a:r>
              <a:rPr lang="en-US" smtClean="0"/>
              <a:t>-ANALIZA NOVČANIH TOKOVA-FINANCIJSKA ODRŽIVOST: ukupni financijski izvori ,prihodi od prodaje,ukupni troškovi,troškovi ulaganja,otplate zajmova,kamate,porezi,</a:t>
            </a:r>
            <a:r>
              <a:rPr lang="en-US" i="1" smtClean="0"/>
              <a:t>ukupni novčani tok,</a:t>
            </a:r>
            <a:r>
              <a:rPr lang="en-US" smtClean="0"/>
              <a:t> </a:t>
            </a:r>
            <a:r>
              <a:rPr lang="en-US" i="1" smtClean="0"/>
              <a:t>kumulirani ukupni novčani tok</a:t>
            </a:r>
            <a:endParaRPr lang="hr-HR" smtClean="0"/>
          </a:p>
          <a:p>
            <a:pPr eaLnBrk="1" hangingPunct="1">
              <a:spcBef>
                <a:spcPct val="0"/>
              </a:spcBef>
            </a:pPr>
            <a:endParaRPr lang="hr-HR"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2C4A094D-F321-4DF2-BD79-3942102A2C24}" type="slidenum">
              <a:rPr lang="hr-HR" smtClean="0"/>
              <a:pPr eaLnBrk="1" hangingPunct="1"/>
              <a:t>2</a:t>
            </a:fld>
            <a:endParaRPr lang="hr-H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hr-HR"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2516F7DB-0D90-4E39-8BFA-D14EAAA4D3D6}" type="slidenum">
              <a:rPr lang="hr-HR" smtClean="0"/>
              <a:pPr eaLnBrk="1" hangingPunct="1"/>
              <a:t>14</a:t>
            </a:fld>
            <a:endParaRPr lang="hr-H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smtClean="0"/>
              <a:t>Ključne značajke</a:t>
            </a:r>
            <a:endParaRPr lang="hr-HR" b="1" smtClean="0"/>
          </a:p>
          <a:p>
            <a:r>
              <a:rPr lang="en-US" b="1" smtClean="0"/>
              <a:t> </a:t>
            </a:r>
            <a:endParaRPr lang="hr-HR" b="1" smtClean="0"/>
          </a:p>
          <a:p>
            <a:r>
              <a:rPr lang="en-US" b="1" smtClean="0"/>
              <a:t>Cost-benefit analizu treba shvatiti i koristiti kao optimizacijski instrument u procjeni utjecaja nekog zahvata na okoliš</a:t>
            </a:r>
            <a:endParaRPr lang="hr-HR" b="1" smtClean="0"/>
          </a:p>
          <a:p>
            <a:r>
              <a:rPr lang="en-US" b="1" smtClean="0"/>
              <a:t>Svaki zahvat izaziva određene posljedice na okoliš </a:t>
            </a:r>
            <a:endParaRPr lang="hr-HR" b="1" smtClean="0"/>
          </a:p>
          <a:p>
            <a:r>
              <a:rPr lang="en-US" b="1" smtClean="0"/>
              <a:t>Cost-benefit analiza trebala bi biti sastavni dio studija utjecaja na okoliš</a:t>
            </a:r>
            <a:endParaRPr lang="hr-HR" b="1" smtClean="0"/>
          </a:p>
          <a:p>
            <a:r>
              <a:rPr lang="en-US" b="1" smtClean="0"/>
              <a:t>Svaki rast i razvoj društva pretpostavlja korištenje okoliša i na odgovarajući način,mijenja okoliš i mora utjecati na okoliš (cijena razvitka svakog društva)</a:t>
            </a:r>
            <a:endParaRPr lang="hr-HR" b="1" smtClean="0"/>
          </a:p>
          <a:p>
            <a:r>
              <a:rPr lang="en-US" b="1" smtClean="0"/>
              <a:t>Studija utjecaja na okoliš treba dati odgovor o prihvatljivosti ili neprihvatljivosti zahvata za okoliš, a cost-benefit analiza ukupnu razinu koristi i troškova za društvo i okoliš</a:t>
            </a:r>
            <a:endParaRPr lang="hr-HR" b="1" smtClean="0"/>
          </a:p>
          <a:p>
            <a:r>
              <a:rPr lang="en-US" b="1" smtClean="0"/>
              <a:t>predviđene mjere zaštite i zakonske obveze koje se postavljaju nositelju zahvata, ako se ne provode nemaju nikakvog značenja</a:t>
            </a:r>
            <a:endParaRPr lang="hr-HR" b="1" smtClean="0"/>
          </a:p>
          <a:p>
            <a:r>
              <a:rPr lang="en-US" b="1" smtClean="0"/>
              <a:t>Nemjerljive troškove i koristi potrebno je ispravno metodološki postaviti</a:t>
            </a:r>
            <a:endParaRPr lang="hr-HR" b="1" smtClean="0"/>
          </a:p>
          <a:p>
            <a:r>
              <a:rPr lang="en-US" b="1" smtClean="0"/>
              <a:t>pri donošenju krajnje odluke o prihvatljivosti nekog zahvata potrebno je ispravno  povezati nemjerljive i mjerljive troškove i koristi preko tzv. cost benefit omjera kroz slijedeće varijante ocjene</a:t>
            </a:r>
            <a:endParaRPr lang="hr-HR" b="1" smtClean="0"/>
          </a:p>
          <a:p>
            <a:pPr eaLnBrk="1" hangingPunct="1"/>
            <a:endParaRPr lang="hr-HR"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6FBC44B4-F12B-4816-B5AD-033E0E1B67B2}" type="slidenum">
              <a:rPr lang="hr-HR" smtClean="0"/>
              <a:pPr eaLnBrk="1" hangingPunct="1"/>
              <a:t>15</a:t>
            </a:fld>
            <a:endParaRPr lang="hr-H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b="1" smtClean="0"/>
              <a:t>Osnovna funkcija financijskog sustava</a:t>
            </a:r>
            <a:r>
              <a:rPr lang="en-US" smtClean="0"/>
              <a:t> je prenošenje sredstava od štedno suficitarnih na štedno deficitarne sektore, tj. funkcija financijskih sustava je osiguranje sredstava za financiranje ulaganja u kapitalna dobra i kratkotrajnu imovinu. Financijska tržišta obavljaju bitnu ekonomsku ulogu u preusmjeravanju tih sredstava od ljudi koji su uštedjeli novčane viškove trošeći manje od dohotka do ljudi kojima nedostaju novčana sredstva jer žele ili moraju trošiti više od dohotka.</a:t>
            </a:r>
            <a:endParaRPr lang="hr-HR" smtClean="0"/>
          </a:p>
          <a:p>
            <a:pPr eaLnBrk="1" hangingPunct="1"/>
            <a:r>
              <a:rPr lang="en-US" smtClean="0"/>
              <a:t>Glavni štediše (kreditori) su kućanstva, no tu ulogu igraju i poduzeća te vlada (središnja i lokalna vlast). Najvažniji dužnici-potrošači su poduzeća i država, potom kućanstva i stranci koji također posuđu radi financiranja kupnje automobila, namještaja i kuća.</a:t>
            </a:r>
            <a:endParaRPr lang="hr-HR" smtClean="0"/>
          </a:p>
          <a:p>
            <a:pPr eaLnBrk="1" hangingPunct="1"/>
            <a:endParaRPr lang="hr-HR"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13980C10-14D2-4E8F-8ECD-CB276E336F25}" type="slidenum">
              <a:rPr lang="hr-HR" smtClean="0"/>
              <a:pPr eaLnBrk="1" hangingPunct="1"/>
              <a:t>16</a:t>
            </a:fld>
            <a:endParaRPr lang="hr-H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55000" lnSpcReduction="20000"/>
          </a:bodyPr>
          <a:lstStyle/>
          <a:p>
            <a:pPr>
              <a:defRPr/>
            </a:pPr>
            <a:r>
              <a:rPr lang="en-US" b="1" dirty="0" smtClean="0"/>
              <a:t> 3. FUNDAMENTALNA ANALIZA</a:t>
            </a:r>
            <a:endParaRPr lang="hr-HR" dirty="0" smtClean="0"/>
          </a:p>
          <a:p>
            <a:pPr>
              <a:defRPr/>
            </a:pPr>
            <a:r>
              <a:rPr lang="en-US" b="1" dirty="0" smtClean="0"/>
              <a:t> </a:t>
            </a:r>
            <a:endParaRPr lang="hr-HR" dirty="0" smtClean="0"/>
          </a:p>
          <a:p>
            <a:pPr>
              <a:defRPr/>
            </a:pPr>
            <a:r>
              <a:rPr lang="en-US" dirty="0" err="1" smtClean="0"/>
              <a:t>Financijski</a:t>
            </a:r>
            <a:r>
              <a:rPr lang="en-US" dirty="0" smtClean="0"/>
              <a:t> </a:t>
            </a:r>
            <a:r>
              <a:rPr lang="en-US" dirty="0" err="1" smtClean="0"/>
              <a:t>indikatori</a:t>
            </a:r>
            <a:r>
              <a:rPr lang="en-US" dirty="0" smtClean="0"/>
              <a:t> </a:t>
            </a:r>
            <a:r>
              <a:rPr lang="en-US" dirty="0" err="1" smtClean="0"/>
              <a:t>predstavljaju</a:t>
            </a:r>
            <a:r>
              <a:rPr lang="en-US" dirty="0" smtClean="0"/>
              <a:t> </a:t>
            </a:r>
            <a:r>
              <a:rPr lang="en-US" dirty="0" err="1" smtClean="0"/>
              <a:t>stanja</a:t>
            </a:r>
            <a:r>
              <a:rPr lang="en-US" dirty="0" smtClean="0"/>
              <a:t> </a:t>
            </a:r>
            <a:r>
              <a:rPr lang="en-US" dirty="0" err="1" smtClean="0"/>
              <a:t>i</a:t>
            </a:r>
            <a:r>
              <a:rPr lang="en-US" dirty="0" smtClean="0"/>
              <a:t> </a:t>
            </a:r>
            <a:r>
              <a:rPr lang="en-US" dirty="0" err="1" smtClean="0"/>
              <a:t>situacije</a:t>
            </a:r>
            <a:r>
              <a:rPr lang="en-US" dirty="0" smtClean="0"/>
              <a:t> </a:t>
            </a:r>
            <a:r>
              <a:rPr lang="en-US" dirty="0" err="1" smtClean="0"/>
              <a:t>unutar</a:t>
            </a:r>
            <a:r>
              <a:rPr lang="en-US" dirty="0" smtClean="0"/>
              <a:t> </a:t>
            </a:r>
            <a:r>
              <a:rPr lang="en-US" dirty="0" err="1" smtClean="0"/>
              <a:t>pojedinih</a:t>
            </a:r>
            <a:r>
              <a:rPr lang="en-US" dirty="0" smtClean="0"/>
              <a:t> </a:t>
            </a:r>
            <a:r>
              <a:rPr lang="en-US" dirty="0" err="1" smtClean="0"/>
              <a:t>poduzeća</a:t>
            </a:r>
            <a:r>
              <a:rPr lang="en-US" dirty="0" smtClean="0"/>
              <a:t>, </a:t>
            </a:r>
            <a:r>
              <a:rPr lang="en-US" dirty="0" err="1" smtClean="0"/>
              <a:t>te</a:t>
            </a:r>
            <a:r>
              <a:rPr lang="en-US" dirty="0" smtClean="0"/>
              <a:t> </a:t>
            </a:r>
            <a:r>
              <a:rPr lang="en-US" dirty="0" err="1" smtClean="0"/>
              <a:t>putem</a:t>
            </a:r>
            <a:r>
              <a:rPr lang="en-US" dirty="0" smtClean="0"/>
              <a:t> </a:t>
            </a:r>
            <a:r>
              <a:rPr lang="en-US" dirty="0" err="1" smtClean="0"/>
              <a:t>pokazatelja</a:t>
            </a:r>
            <a:r>
              <a:rPr lang="en-US" dirty="0" smtClean="0"/>
              <a:t> </a:t>
            </a:r>
            <a:r>
              <a:rPr lang="en-US" dirty="0" err="1" smtClean="0"/>
              <a:t>možemo</a:t>
            </a:r>
            <a:r>
              <a:rPr lang="en-US" dirty="0" smtClean="0"/>
              <a:t> </a:t>
            </a:r>
            <a:r>
              <a:rPr lang="en-US" dirty="0" err="1" smtClean="0"/>
              <a:t>komparirati</a:t>
            </a:r>
            <a:r>
              <a:rPr lang="en-US" dirty="0" smtClean="0"/>
              <a:t> </a:t>
            </a:r>
            <a:r>
              <a:rPr lang="en-US" dirty="0" err="1" smtClean="0"/>
              <a:t>i</a:t>
            </a:r>
            <a:r>
              <a:rPr lang="en-US" dirty="0" smtClean="0"/>
              <a:t> </a:t>
            </a:r>
            <a:r>
              <a:rPr lang="en-US" dirty="0" err="1" smtClean="0"/>
              <a:t>druga</a:t>
            </a:r>
            <a:r>
              <a:rPr lang="en-US" dirty="0" smtClean="0"/>
              <a:t> </a:t>
            </a:r>
            <a:r>
              <a:rPr lang="en-US" dirty="0" err="1" smtClean="0"/>
              <a:t>poduzeća</a:t>
            </a:r>
            <a:r>
              <a:rPr lang="en-US" dirty="0" smtClean="0"/>
              <a:t> </a:t>
            </a:r>
            <a:r>
              <a:rPr lang="en-US" dirty="0" err="1" smtClean="0"/>
              <a:t>uspoređivanjem</a:t>
            </a:r>
            <a:r>
              <a:rPr lang="en-US" dirty="0" smtClean="0"/>
              <a:t> </a:t>
            </a:r>
            <a:r>
              <a:rPr lang="en-US" dirty="0" err="1" smtClean="0"/>
              <a:t>pokazatelja</a:t>
            </a:r>
            <a:r>
              <a:rPr lang="en-US" dirty="0" smtClean="0"/>
              <a:t> </a:t>
            </a:r>
            <a:r>
              <a:rPr lang="en-US" dirty="0" err="1" smtClean="0"/>
              <a:t>sa</a:t>
            </a:r>
            <a:r>
              <a:rPr lang="en-US" dirty="0" smtClean="0"/>
              <a:t> </a:t>
            </a:r>
            <a:r>
              <a:rPr lang="en-US" dirty="0" err="1" smtClean="0"/>
              <a:t>pokazateljem</a:t>
            </a:r>
            <a:r>
              <a:rPr lang="en-US" dirty="0" smtClean="0"/>
              <a:t> </a:t>
            </a:r>
            <a:r>
              <a:rPr lang="en-US" dirty="0" err="1" smtClean="0"/>
              <a:t>bilo</a:t>
            </a:r>
            <a:r>
              <a:rPr lang="en-US" dirty="0" smtClean="0"/>
              <a:t> </a:t>
            </a:r>
            <a:r>
              <a:rPr lang="en-US" dirty="0" err="1" smtClean="0"/>
              <a:t>da</a:t>
            </a:r>
            <a:r>
              <a:rPr lang="en-US" dirty="0" smtClean="0"/>
              <a:t> je </a:t>
            </a:r>
            <a:r>
              <a:rPr lang="en-US" dirty="0" err="1" smtClean="0"/>
              <a:t>drugo</a:t>
            </a:r>
            <a:r>
              <a:rPr lang="en-US" dirty="0" smtClean="0"/>
              <a:t> </a:t>
            </a:r>
            <a:r>
              <a:rPr lang="en-US" dirty="0" err="1" smtClean="0"/>
              <a:t>poduzeće</a:t>
            </a:r>
            <a:r>
              <a:rPr lang="en-US" dirty="0" smtClean="0"/>
              <a:t> </a:t>
            </a:r>
            <a:r>
              <a:rPr lang="en-US" dirty="0" err="1" smtClean="0"/>
              <a:t>veće</a:t>
            </a:r>
            <a:r>
              <a:rPr lang="en-US" dirty="0" smtClean="0"/>
              <a:t>, </a:t>
            </a:r>
            <a:r>
              <a:rPr lang="en-US" dirty="0" err="1" smtClean="0"/>
              <a:t>manje</a:t>
            </a:r>
            <a:r>
              <a:rPr lang="en-US" dirty="0" smtClean="0"/>
              <a:t>, </a:t>
            </a:r>
            <a:r>
              <a:rPr lang="en-US" dirty="0" err="1" smtClean="0"/>
              <a:t>čak</a:t>
            </a:r>
            <a:r>
              <a:rPr lang="en-US" dirty="0" smtClean="0"/>
              <a:t> </a:t>
            </a:r>
            <a:r>
              <a:rPr lang="en-US" dirty="0" err="1" smtClean="0"/>
              <a:t>i</a:t>
            </a:r>
            <a:r>
              <a:rPr lang="en-US" dirty="0" smtClean="0"/>
              <a:t> </a:t>
            </a:r>
            <a:r>
              <a:rPr lang="en-US" dirty="0" err="1" smtClean="0"/>
              <a:t>iz</a:t>
            </a:r>
            <a:r>
              <a:rPr lang="en-US" dirty="0" smtClean="0"/>
              <a:t> </a:t>
            </a:r>
            <a:r>
              <a:rPr lang="en-US" dirty="0" err="1" smtClean="0"/>
              <a:t>različite</a:t>
            </a:r>
            <a:r>
              <a:rPr lang="en-US" dirty="0" smtClean="0"/>
              <a:t> </a:t>
            </a:r>
            <a:r>
              <a:rPr lang="en-US" dirty="0" err="1" smtClean="0"/>
              <a:t>industrijske</a:t>
            </a:r>
            <a:r>
              <a:rPr lang="en-US" dirty="0" smtClean="0"/>
              <a:t> </a:t>
            </a:r>
            <a:r>
              <a:rPr lang="en-US" dirty="0" err="1" smtClean="0"/>
              <a:t>grane</a:t>
            </a:r>
            <a:r>
              <a:rPr lang="en-US" dirty="0" smtClean="0"/>
              <a:t>.</a:t>
            </a:r>
            <a:endParaRPr lang="hr-HR" dirty="0" smtClean="0"/>
          </a:p>
          <a:p>
            <a:pPr>
              <a:defRPr/>
            </a:pPr>
            <a:r>
              <a:rPr lang="en-US" dirty="0" err="1" smtClean="0"/>
              <a:t>Postoji</a:t>
            </a:r>
            <a:r>
              <a:rPr lang="en-US" dirty="0" smtClean="0"/>
              <a:t> </a:t>
            </a:r>
            <a:r>
              <a:rPr lang="en-US" dirty="0" err="1" smtClean="0"/>
              <a:t>izrazito</a:t>
            </a:r>
            <a:r>
              <a:rPr lang="en-US" dirty="0" smtClean="0"/>
              <a:t> </a:t>
            </a:r>
            <a:r>
              <a:rPr lang="en-US" dirty="0" err="1" smtClean="0"/>
              <a:t>mnogo</a:t>
            </a:r>
            <a:r>
              <a:rPr lang="en-US" dirty="0" smtClean="0"/>
              <a:t> </a:t>
            </a:r>
            <a:r>
              <a:rPr lang="en-US" dirty="0" err="1" smtClean="0"/>
              <a:t>vrsta</a:t>
            </a:r>
            <a:r>
              <a:rPr lang="en-US" dirty="0" smtClean="0"/>
              <a:t> </a:t>
            </a:r>
            <a:r>
              <a:rPr lang="en-US" dirty="0" err="1" smtClean="0"/>
              <a:t>financijskih</a:t>
            </a:r>
            <a:r>
              <a:rPr lang="en-US" dirty="0" smtClean="0"/>
              <a:t> </a:t>
            </a:r>
            <a:r>
              <a:rPr lang="en-US" dirty="0" err="1" smtClean="0"/>
              <a:t>analiza</a:t>
            </a:r>
            <a:r>
              <a:rPr lang="en-US" dirty="0" smtClean="0"/>
              <a:t>, </a:t>
            </a:r>
            <a:r>
              <a:rPr lang="en-US" dirty="0" err="1" smtClean="0"/>
              <a:t>dvije</a:t>
            </a:r>
            <a:r>
              <a:rPr lang="en-US" dirty="0" smtClean="0"/>
              <a:t> </a:t>
            </a:r>
            <a:r>
              <a:rPr lang="en-US" dirty="0" err="1" smtClean="0"/>
              <a:t>osnovne</a:t>
            </a:r>
            <a:r>
              <a:rPr lang="en-US" dirty="0" smtClean="0"/>
              <a:t> </a:t>
            </a:r>
            <a:r>
              <a:rPr lang="en-US" dirty="0" err="1" smtClean="0"/>
              <a:t>vrste</a:t>
            </a:r>
            <a:r>
              <a:rPr lang="en-US" dirty="0" smtClean="0"/>
              <a:t> </a:t>
            </a:r>
            <a:r>
              <a:rPr lang="en-US" dirty="0" err="1" smtClean="0"/>
              <a:t>su</a:t>
            </a:r>
            <a:r>
              <a:rPr lang="en-US" dirty="0" smtClean="0"/>
              <a:t> </a:t>
            </a:r>
            <a:r>
              <a:rPr lang="en-US" i="1" dirty="0" err="1" smtClean="0"/>
              <a:t>fundamentalna</a:t>
            </a:r>
            <a:r>
              <a:rPr lang="en-US" dirty="0" smtClean="0"/>
              <a:t> </a:t>
            </a:r>
            <a:r>
              <a:rPr lang="en-US" dirty="0" err="1" smtClean="0"/>
              <a:t>i</a:t>
            </a:r>
            <a:r>
              <a:rPr lang="en-US" dirty="0" smtClean="0"/>
              <a:t> </a:t>
            </a:r>
            <a:r>
              <a:rPr lang="en-US" i="1" dirty="0" err="1" smtClean="0"/>
              <a:t>tehnička</a:t>
            </a:r>
            <a:r>
              <a:rPr lang="en-US" dirty="0" smtClean="0"/>
              <a:t> </a:t>
            </a:r>
            <a:r>
              <a:rPr lang="en-US" dirty="0" err="1" smtClean="0"/>
              <a:t>analiza</a:t>
            </a:r>
            <a:r>
              <a:rPr lang="en-US" dirty="0" smtClean="0"/>
              <a:t>.</a:t>
            </a:r>
            <a:endParaRPr lang="hr-HR" dirty="0" smtClean="0"/>
          </a:p>
          <a:p>
            <a:pPr>
              <a:defRPr/>
            </a:pPr>
            <a:r>
              <a:rPr lang="en-US" dirty="0" smtClean="0"/>
              <a:t> </a:t>
            </a:r>
            <a:endParaRPr lang="hr-HR" dirty="0" smtClean="0"/>
          </a:p>
          <a:p>
            <a:pPr>
              <a:defRPr/>
            </a:pPr>
            <a:r>
              <a:rPr lang="hr-HR" b="1" dirty="0" smtClean="0"/>
              <a:t>                   FUNDAMENTALNA ANALIZA</a:t>
            </a:r>
            <a:endParaRPr lang="hr-HR" dirty="0" smtClean="0"/>
          </a:p>
          <a:p>
            <a:pPr>
              <a:defRPr/>
            </a:pPr>
            <a:r>
              <a:rPr lang="hr-HR" b="1" dirty="0" smtClean="0"/>
              <a:t> </a:t>
            </a:r>
            <a:endParaRPr lang="hr-HR" dirty="0" smtClean="0"/>
          </a:p>
          <a:p>
            <a:pPr>
              <a:defRPr/>
            </a:pPr>
            <a:r>
              <a:rPr lang="en-US" dirty="0" err="1" smtClean="0"/>
              <a:t>Fundamentalna</a:t>
            </a:r>
            <a:r>
              <a:rPr lang="en-US" dirty="0" smtClean="0"/>
              <a:t> </a:t>
            </a:r>
            <a:r>
              <a:rPr lang="en-US" dirty="0" err="1" smtClean="0"/>
              <a:t>analiza</a:t>
            </a:r>
            <a:r>
              <a:rPr lang="en-US" dirty="0" smtClean="0"/>
              <a:t> </a:t>
            </a:r>
            <a:r>
              <a:rPr lang="en-US" dirty="0" err="1" smtClean="0"/>
              <a:t>dio</a:t>
            </a:r>
            <a:r>
              <a:rPr lang="en-US" dirty="0" smtClean="0"/>
              <a:t> je </a:t>
            </a:r>
            <a:r>
              <a:rPr lang="en-US" dirty="0" err="1" smtClean="0"/>
              <a:t>financijske</a:t>
            </a:r>
            <a:r>
              <a:rPr lang="en-US" dirty="0" smtClean="0"/>
              <a:t> </a:t>
            </a:r>
            <a:r>
              <a:rPr lang="en-US" dirty="0" err="1" smtClean="0"/>
              <a:t>analize</a:t>
            </a:r>
            <a:r>
              <a:rPr lang="en-US" dirty="0" smtClean="0"/>
              <a:t> </a:t>
            </a:r>
            <a:r>
              <a:rPr lang="en-US" dirty="0" err="1" smtClean="0"/>
              <a:t>koja</a:t>
            </a:r>
            <a:r>
              <a:rPr lang="en-US" dirty="0" smtClean="0"/>
              <a:t> u </a:t>
            </a:r>
            <a:r>
              <a:rPr lang="en-US" dirty="0" err="1" smtClean="0"/>
              <a:t>širokom</a:t>
            </a:r>
            <a:r>
              <a:rPr lang="en-US" dirty="0" smtClean="0"/>
              <a:t> </a:t>
            </a:r>
            <a:r>
              <a:rPr lang="en-US" dirty="0" err="1" smtClean="0"/>
              <a:t>kontekstu</a:t>
            </a:r>
            <a:r>
              <a:rPr lang="en-US" dirty="0" smtClean="0"/>
              <a:t> </a:t>
            </a:r>
            <a:r>
              <a:rPr lang="en-US" dirty="0" err="1" smtClean="0"/>
              <a:t>proučava</a:t>
            </a:r>
            <a:r>
              <a:rPr lang="en-US" dirty="0" smtClean="0"/>
              <a:t> </a:t>
            </a:r>
            <a:r>
              <a:rPr lang="en-US" dirty="0" err="1" smtClean="0"/>
              <a:t>sve</a:t>
            </a:r>
            <a:r>
              <a:rPr lang="en-US" dirty="0" smtClean="0"/>
              <a:t> </a:t>
            </a:r>
            <a:r>
              <a:rPr lang="en-US" dirty="0" err="1" smtClean="0"/>
              <a:t>elemente</a:t>
            </a:r>
            <a:r>
              <a:rPr lang="en-US" dirty="0" smtClean="0"/>
              <a:t> </a:t>
            </a:r>
            <a:r>
              <a:rPr lang="en-US" dirty="0" err="1" smtClean="0"/>
              <a:t>unutar</a:t>
            </a:r>
            <a:r>
              <a:rPr lang="en-US" dirty="0" smtClean="0"/>
              <a:t> </a:t>
            </a:r>
            <a:r>
              <a:rPr lang="en-US" dirty="0" err="1" smtClean="0"/>
              <a:t>financijskih</a:t>
            </a:r>
            <a:r>
              <a:rPr lang="en-US" dirty="0" smtClean="0"/>
              <a:t> </a:t>
            </a:r>
            <a:r>
              <a:rPr lang="en-US" dirty="0" err="1" smtClean="0"/>
              <a:t>tržišta</a:t>
            </a:r>
            <a:r>
              <a:rPr lang="en-US" dirty="0" smtClean="0"/>
              <a:t> </a:t>
            </a:r>
            <a:r>
              <a:rPr lang="en-US" dirty="0" err="1" smtClean="0"/>
              <a:t>pokušavajući</a:t>
            </a:r>
            <a:r>
              <a:rPr lang="en-US" dirty="0" smtClean="0"/>
              <a:t> </a:t>
            </a:r>
            <a:r>
              <a:rPr lang="en-US" dirty="0" err="1" smtClean="0"/>
              <a:t>odrediti</a:t>
            </a:r>
            <a:r>
              <a:rPr lang="en-US" dirty="0" smtClean="0"/>
              <a:t> </a:t>
            </a:r>
            <a:r>
              <a:rPr lang="en-US" dirty="0" err="1" smtClean="0"/>
              <a:t>budući</a:t>
            </a:r>
            <a:r>
              <a:rPr lang="en-US" dirty="0" smtClean="0"/>
              <a:t> </a:t>
            </a:r>
            <a:r>
              <a:rPr lang="en-US" dirty="0" err="1" smtClean="0"/>
              <a:t>smjer</a:t>
            </a:r>
            <a:r>
              <a:rPr lang="en-US" dirty="0" smtClean="0"/>
              <a:t> </a:t>
            </a:r>
            <a:r>
              <a:rPr lang="en-US" dirty="0" err="1" smtClean="0"/>
              <a:t>promjena</a:t>
            </a:r>
            <a:r>
              <a:rPr lang="en-US" dirty="0" smtClean="0"/>
              <a:t> </a:t>
            </a:r>
            <a:r>
              <a:rPr lang="en-US" dirty="0" err="1" smtClean="0"/>
              <a:t>cijena</a:t>
            </a:r>
            <a:r>
              <a:rPr lang="en-US" dirty="0" smtClean="0"/>
              <a:t> </a:t>
            </a:r>
            <a:r>
              <a:rPr lang="en-US" dirty="0" err="1" smtClean="0"/>
              <a:t>vrijednosnih</a:t>
            </a:r>
            <a:r>
              <a:rPr lang="en-US" dirty="0" smtClean="0"/>
              <a:t> </a:t>
            </a:r>
            <a:r>
              <a:rPr lang="en-US" dirty="0" err="1" smtClean="0"/>
              <a:t>papira</a:t>
            </a:r>
            <a:r>
              <a:rPr lang="en-US" dirty="0" smtClean="0"/>
              <a:t>. U </a:t>
            </a:r>
            <a:r>
              <a:rPr lang="en-US" dirty="0" err="1" smtClean="0"/>
              <a:t>tu</a:t>
            </a:r>
            <a:r>
              <a:rPr lang="en-US" dirty="0" smtClean="0"/>
              <a:t> se </a:t>
            </a:r>
            <a:r>
              <a:rPr lang="en-US" dirty="0" err="1" smtClean="0"/>
              <a:t>svrhu</a:t>
            </a:r>
            <a:r>
              <a:rPr lang="en-US" dirty="0" smtClean="0"/>
              <a:t> </a:t>
            </a:r>
            <a:r>
              <a:rPr lang="en-US" dirty="0" err="1" smtClean="0"/>
              <a:t>proučavaju</a:t>
            </a:r>
            <a:r>
              <a:rPr lang="en-US" dirty="0" smtClean="0"/>
              <a:t> </a:t>
            </a:r>
            <a:r>
              <a:rPr lang="en-US" dirty="0" err="1" smtClean="0"/>
              <a:t>fundamenti</a:t>
            </a:r>
            <a:r>
              <a:rPr lang="en-US" dirty="0" smtClean="0"/>
              <a:t> (</a:t>
            </a:r>
            <a:r>
              <a:rPr lang="en-US" dirty="0" err="1" smtClean="0"/>
              <a:t>zarade</a:t>
            </a:r>
            <a:r>
              <a:rPr lang="en-US" dirty="0" smtClean="0"/>
              <a:t>, </a:t>
            </a:r>
            <a:r>
              <a:rPr lang="en-US" dirty="0" err="1" smtClean="0"/>
              <a:t>dividende</a:t>
            </a:r>
            <a:r>
              <a:rPr lang="en-US" dirty="0" smtClean="0"/>
              <a:t>, </a:t>
            </a:r>
            <a:r>
              <a:rPr lang="en-US" dirty="0" err="1" smtClean="0"/>
              <a:t>prodaja</a:t>
            </a:r>
            <a:r>
              <a:rPr lang="en-US" dirty="0" smtClean="0"/>
              <a:t>, </a:t>
            </a:r>
            <a:r>
              <a:rPr lang="en-US" dirty="0" err="1" smtClean="0"/>
              <a:t>razina</a:t>
            </a:r>
            <a:r>
              <a:rPr lang="en-US" dirty="0" smtClean="0"/>
              <a:t> </a:t>
            </a:r>
            <a:r>
              <a:rPr lang="en-US" dirty="0" err="1" smtClean="0"/>
              <a:t>diskontne</a:t>
            </a:r>
            <a:r>
              <a:rPr lang="en-US" dirty="0" smtClean="0"/>
              <a:t> </a:t>
            </a:r>
            <a:r>
              <a:rPr lang="en-US" dirty="0" err="1" smtClean="0"/>
              <a:t>stope</a:t>
            </a:r>
            <a:r>
              <a:rPr lang="en-US" dirty="0" smtClean="0"/>
              <a:t>, </a:t>
            </a:r>
            <a:r>
              <a:rPr lang="en-US" dirty="0" err="1" smtClean="0"/>
              <a:t>omjeri</a:t>
            </a:r>
            <a:r>
              <a:rPr lang="en-US" dirty="0" smtClean="0"/>
              <a:t> </a:t>
            </a:r>
            <a:r>
              <a:rPr lang="en-US" dirty="0" err="1" smtClean="0"/>
              <a:t>duga</a:t>
            </a:r>
            <a:r>
              <a:rPr lang="en-US" dirty="0" smtClean="0"/>
              <a:t> </a:t>
            </a:r>
            <a:r>
              <a:rPr lang="en-US" dirty="0" err="1" smtClean="0"/>
              <a:t>i</a:t>
            </a:r>
            <a:r>
              <a:rPr lang="en-US" dirty="0" smtClean="0"/>
              <a:t> </a:t>
            </a:r>
            <a:r>
              <a:rPr lang="en-US" dirty="0" err="1" smtClean="0"/>
              <a:t>kapitala</a:t>
            </a:r>
            <a:r>
              <a:rPr lang="en-US" dirty="0" smtClean="0"/>
              <a:t>, management, .. ) </a:t>
            </a:r>
            <a:r>
              <a:rPr lang="en-US" dirty="0" err="1" smtClean="0"/>
              <a:t>kako</a:t>
            </a:r>
            <a:r>
              <a:rPr lang="en-US" dirty="0" smtClean="0"/>
              <a:t> </a:t>
            </a:r>
            <a:r>
              <a:rPr lang="en-US" dirty="0" err="1" smtClean="0"/>
              <a:t>na</a:t>
            </a:r>
            <a:r>
              <a:rPr lang="en-US" dirty="0" smtClean="0"/>
              <a:t> </a:t>
            </a:r>
            <a:r>
              <a:rPr lang="en-US" dirty="0" err="1" smtClean="0"/>
              <a:t>razini</a:t>
            </a:r>
            <a:r>
              <a:rPr lang="en-US" dirty="0" smtClean="0"/>
              <a:t> </a:t>
            </a:r>
            <a:r>
              <a:rPr lang="en-US" dirty="0" err="1" smtClean="0"/>
              <a:t>pojedinačne</a:t>
            </a:r>
            <a:r>
              <a:rPr lang="en-US" dirty="0" smtClean="0"/>
              <a:t> </a:t>
            </a:r>
            <a:r>
              <a:rPr lang="en-US" dirty="0" err="1" smtClean="0"/>
              <a:t>kompanije</a:t>
            </a:r>
            <a:r>
              <a:rPr lang="en-US" dirty="0" smtClean="0"/>
              <a:t>, </a:t>
            </a:r>
            <a:r>
              <a:rPr lang="en-US" dirty="0" err="1" smtClean="0"/>
              <a:t>tako</a:t>
            </a:r>
            <a:r>
              <a:rPr lang="en-US" dirty="0" smtClean="0"/>
              <a:t> </a:t>
            </a:r>
            <a:r>
              <a:rPr lang="en-US" dirty="0" err="1" smtClean="0"/>
              <a:t>i</a:t>
            </a:r>
            <a:r>
              <a:rPr lang="en-US" dirty="0" smtClean="0"/>
              <a:t> </a:t>
            </a:r>
            <a:r>
              <a:rPr lang="en-US" dirty="0" err="1" smtClean="0"/>
              <a:t>na</a:t>
            </a:r>
            <a:r>
              <a:rPr lang="en-US" dirty="0" smtClean="0"/>
              <a:t> </a:t>
            </a:r>
            <a:r>
              <a:rPr lang="en-US" dirty="0" err="1" smtClean="0"/>
              <a:t>razini</a:t>
            </a:r>
            <a:r>
              <a:rPr lang="en-US" dirty="0" smtClean="0"/>
              <a:t> </a:t>
            </a:r>
            <a:r>
              <a:rPr lang="en-US" dirty="0" err="1" smtClean="0"/>
              <a:t>industrija</a:t>
            </a:r>
            <a:r>
              <a:rPr lang="en-US" dirty="0" smtClean="0"/>
              <a:t> </a:t>
            </a:r>
            <a:r>
              <a:rPr lang="en-US" dirty="0" err="1" smtClean="0"/>
              <a:t>i</a:t>
            </a:r>
            <a:r>
              <a:rPr lang="en-US" dirty="0" smtClean="0"/>
              <a:t> </a:t>
            </a:r>
            <a:r>
              <a:rPr lang="en-US" dirty="0" err="1" smtClean="0"/>
              <a:t>nacionalnog</a:t>
            </a:r>
            <a:r>
              <a:rPr lang="en-US" dirty="0" smtClean="0"/>
              <a:t> </a:t>
            </a:r>
            <a:r>
              <a:rPr lang="en-US" dirty="0" err="1" smtClean="0"/>
              <a:t>gospodarstva</a:t>
            </a:r>
            <a:r>
              <a:rPr lang="en-US" dirty="0" smtClean="0"/>
              <a:t>  </a:t>
            </a:r>
            <a:r>
              <a:rPr lang="en-US" dirty="0" err="1" smtClean="0"/>
              <a:t>koristeći</a:t>
            </a:r>
            <a:r>
              <a:rPr lang="en-US" dirty="0" smtClean="0"/>
              <a:t> </a:t>
            </a:r>
            <a:r>
              <a:rPr lang="en-US" dirty="0" err="1" smtClean="0"/>
              <a:t>relevantne</a:t>
            </a:r>
            <a:r>
              <a:rPr lang="en-US" dirty="0" smtClean="0"/>
              <a:t> </a:t>
            </a:r>
            <a:r>
              <a:rPr lang="en-US" dirty="0" err="1" smtClean="0"/>
              <a:t>informacije</a:t>
            </a:r>
            <a:r>
              <a:rPr lang="en-US" dirty="0" smtClean="0"/>
              <a:t> </a:t>
            </a:r>
            <a:r>
              <a:rPr lang="en-US" dirty="0" err="1" smtClean="0"/>
              <a:t>iz</a:t>
            </a:r>
            <a:r>
              <a:rPr lang="en-US" dirty="0" smtClean="0"/>
              <a:t> </a:t>
            </a:r>
            <a:r>
              <a:rPr lang="en-US" dirty="0" err="1" smtClean="0"/>
              <a:t>financijskih</a:t>
            </a:r>
            <a:r>
              <a:rPr lang="en-US" dirty="0" smtClean="0"/>
              <a:t> </a:t>
            </a:r>
            <a:r>
              <a:rPr lang="en-US" dirty="0" err="1" smtClean="0"/>
              <a:t>izvještaja</a:t>
            </a:r>
            <a:r>
              <a:rPr lang="en-US" dirty="0" smtClean="0"/>
              <a:t> </a:t>
            </a:r>
            <a:r>
              <a:rPr lang="en-US" dirty="0" err="1" smtClean="0"/>
              <a:t>poduzeća</a:t>
            </a:r>
            <a:r>
              <a:rPr lang="en-US" dirty="0" smtClean="0"/>
              <a:t>. </a:t>
            </a:r>
            <a:endParaRPr lang="hr-HR" dirty="0" smtClean="0"/>
          </a:p>
          <a:p>
            <a:pPr>
              <a:defRPr/>
            </a:pPr>
            <a:r>
              <a:rPr lang="en-US" dirty="0" err="1" smtClean="0"/>
              <a:t>Fundamentalnom</a:t>
            </a:r>
            <a:r>
              <a:rPr lang="en-US" dirty="0" smtClean="0"/>
              <a:t> </a:t>
            </a:r>
            <a:r>
              <a:rPr lang="en-US" dirty="0" err="1" smtClean="0"/>
              <a:t>analizom</a:t>
            </a:r>
            <a:r>
              <a:rPr lang="en-US" dirty="0" smtClean="0"/>
              <a:t> </a:t>
            </a:r>
            <a:r>
              <a:rPr lang="en-US" dirty="0" err="1" smtClean="0"/>
              <a:t>ispituju</a:t>
            </a:r>
            <a:r>
              <a:rPr lang="en-US" dirty="0" smtClean="0"/>
              <a:t> se </a:t>
            </a:r>
            <a:r>
              <a:rPr lang="en-US" dirty="0" err="1" smtClean="0"/>
              <a:t>ključni</a:t>
            </a:r>
            <a:r>
              <a:rPr lang="en-US" dirty="0" smtClean="0"/>
              <a:t> </a:t>
            </a:r>
            <a:r>
              <a:rPr lang="en-US" dirty="0" err="1" smtClean="0"/>
              <a:t>pokazatelji</a:t>
            </a:r>
            <a:r>
              <a:rPr lang="en-US" dirty="0" smtClean="0"/>
              <a:t> </a:t>
            </a:r>
            <a:r>
              <a:rPr lang="en-US" dirty="0" err="1" smtClean="0"/>
              <a:t>poslovanja</a:t>
            </a:r>
            <a:r>
              <a:rPr lang="en-US" dirty="0" smtClean="0"/>
              <a:t> </a:t>
            </a:r>
            <a:r>
              <a:rPr lang="en-US" dirty="0" err="1" smtClean="0"/>
              <a:t>kako</a:t>
            </a:r>
            <a:r>
              <a:rPr lang="en-US" dirty="0" smtClean="0"/>
              <a:t> bi se </a:t>
            </a:r>
            <a:r>
              <a:rPr lang="en-US" dirty="0" err="1" smtClean="0"/>
              <a:t>ustvrdilo</a:t>
            </a:r>
            <a:r>
              <a:rPr lang="en-US" dirty="0" smtClean="0"/>
              <a:t> </a:t>
            </a:r>
            <a:r>
              <a:rPr lang="en-US" dirty="0" err="1" smtClean="0"/>
              <a:t>financijsko</a:t>
            </a:r>
            <a:r>
              <a:rPr lang="en-US" dirty="0" smtClean="0"/>
              <a:t> «</a:t>
            </a:r>
            <a:r>
              <a:rPr lang="en-US" dirty="0" err="1" smtClean="0"/>
              <a:t>zdravlje</a:t>
            </a:r>
            <a:r>
              <a:rPr lang="en-US" dirty="0" smtClean="0"/>
              <a:t>» </a:t>
            </a:r>
            <a:r>
              <a:rPr lang="en-US" dirty="0" err="1" smtClean="0"/>
              <a:t>te</a:t>
            </a:r>
            <a:r>
              <a:rPr lang="en-US" dirty="0" smtClean="0"/>
              <a:t> </a:t>
            </a:r>
            <a:r>
              <a:rPr lang="en-US" dirty="0" err="1" smtClean="0"/>
              <a:t>dobio</a:t>
            </a:r>
            <a:r>
              <a:rPr lang="en-US" dirty="0" smtClean="0"/>
              <a:t> </a:t>
            </a:r>
            <a:r>
              <a:rPr lang="en-US" dirty="0" err="1" smtClean="0"/>
              <a:t>uvid</a:t>
            </a:r>
            <a:r>
              <a:rPr lang="en-US" dirty="0" smtClean="0"/>
              <a:t> o </a:t>
            </a:r>
            <a:r>
              <a:rPr lang="en-US" dirty="0" err="1" smtClean="0"/>
              <a:t>vrijednosti</a:t>
            </a:r>
            <a:r>
              <a:rPr lang="en-US" dirty="0" smtClean="0"/>
              <a:t> </a:t>
            </a:r>
            <a:r>
              <a:rPr lang="en-US" dirty="0" err="1" smtClean="0"/>
              <a:t>dionica</a:t>
            </a:r>
            <a:r>
              <a:rPr lang="en-US" dirty="0" smtClean="0"/>
              <a:t> </a:t>
            </a:r>
            <a:r>
              <a:rPr lang="en-US" dirty="0" err="1" smtClean="0"/>
              <a:t>promatranog</a:t>
            </a:r>
            <a:r>
              <a:rPr lang="en-US" dirty="0" smtClean="0"/>
              <a:t> </a:t>
            </a:r>
            <a:r>
              <a:rPr lang="en-US" dirty="0" err="1" smtClean="0"/>
              <a:t>poduzeća</a:t>
            </a:r>
            <a:r>
              <a:rPr lang="en-US" dirty="0" smtClean="0"/>
              <a:t>. </a:t>
            </a:r>
            <a:r>
              <a:rPr lang="en-US" dirty="0" err="1" smtClean="0"/>
              <a:t>Mnogi</a:t>
            </a:r>
            <a:r>
              <a:rPr lang="en-US" dirty="0" smtClean="0"/>
              <a:t> </a:t>
            </a:r>
            <a:r>
              <a:rPr lang="en-US" dirty="0" err="1" smtClean="0"/>
              <a:t>investitori</a:t>
            </a:r>
            <a:r>
              <a:rPr lang="en-US" dirty="0" smtClean="0"/>
              <a:t> </a:t>
            </a:r>
            <a:r>
              <a:rPr lang="en-US" dirty="0" err="1" smtClean="0"/>
              <a:t>rabe</a:t>
            </a:r>
            <a:r>
              <a:rPr lang="en-US" dirty="0" smtClean="0"/>
              <a:t> </a:t>
            </a:r>
            <a:r>
              <a:rPr lang="en-US" dirty="0" err="1" smtClean="0"/>
              <a:t>fundamentalnu</a:t>
            </a:r>
            <a:r>
              <a:rPr lang="en-US" dirty="0" smtClean="0"/>
              <a:t> </a:t>
            </a:r>
            <a:r>
              <a:rPr lang="en-US" dirty="0" err="1" smtClean="0"/>
              <a:t>analizu</a:t>
            </a:r>
            <a:r>
              <a:rPr lang="en-US" dirty="0" smtClean="0"/>
              <a:t> </a:t>
            </a:r>
            <a:r>
              <a:rPr lang="en-US" dirty="0" err="1" smtClean="0"/>
              <a:t>samu</a:t>
            </a:r>
            <a:r>
              <a:rPr lang="en-US" dirty="0" smtClean="0"/>
              <a:t> </a:t>
            </a:r>
            <a:r>
              <a:rPr lang="en-US" dirty="0" err="1" smtClean="0"/>
              <a:t>ili</a:t>
            </a:r>
            <a:r>
              <a:rPr lang="en-US" dirty="0" smtClean="0"/>
              <a:t> u </a:t>
            </a:r>
            <a:r>
              <a:rPr lang="en-US" dirty="0" err="1" smtClean="0"/>
              <a:t>kombinaciji</a:t>
            </a:r>
            <a:r>
              <a:rPr lang="en-US" dirty="0" smtClean="0"/>
              <a:t> </a:t>
            </a:r>
            <a:r>
              <a:rPr lang="en-US" dirty="0" err="1" smtClean="0"/>
              <a:t>sa</a:t>
            </a:r>
            <a:r>
              <a:rPr lang="en-US" dirty="0" smtClean="0"/>
              <a:t> </a:t>
            </a:r>
            <a:r>
              <a:rPr lang="en-US" dirty="0" err="1" smtClean="0"/>
              <a:t>drugim</a:t>
            </a:r>
            <a:r>
              <a:rPr lang="en-US" dirty="0" smtClean="0"/>
              <a:t> </a:t>
            </a:r>
            <a:r>
              <a:rPr lang="en-US" dirty="0" err="1" smtClean="0"/>
              <a:t>metodama</a:t>
            </a:r>
            <a:r>
              <a:rPr lang="en-US" dirty="0" smtClean="0"/>
              <a:t> </a:t>
            </a:r>
            <a:r>
              <a:rPr lang="en-US" dirty="0" err="1" smtClean="0"/>
              <a:t>vrednovanja</a:t>
            </a:r>
            <a:r>
              <a:rPr lang="en-US" dirty="0" smtClean="0"/>
              <a:t> </a:t>
            </a:r>
            <a:r>
              <a:rPr lang="en-US" dirty="0" err="1" smtClean="0"/>
              <a:t>dionica</a:t>
            </a:r>
            <a:r>
              <a:rPr lang="en-US" dirty="0" smtClean="0"/>
              <a:t> u </a:t>
            </a:r>
            <a:r>
              <a:rPr lang="en-US" dirty="0" err="1" smtClean="0"/>
              <a:t>svrhu</a:t>
            </a:r>
            <a:r>
              <a:rPr lang="en-US" dirty="0" smtClean="0"/>
              <a:t> </a:t>
            </a:r>
            <a:r>
              <a:rPr lang="en-US" dirty="0" err="1" smtClean="0"/>
              <a:t>investiranja</a:t>
            </a:r>
            <a:r>
              <a:rPr lang="en-US" dirty="0" smtClean="0"/>
              <a:t>. </a:t>
            </a:r>
            <a:endParaRPr lang="hr-HR" dirty="0" smtClean="0"/>
          </a:p>
          <a:p>
            <a:pPr>
              <a:defRPr/>
            </a:pPr>
            <a:r>
              <a:rPr lang="en-US" dirty="0" smtClean="0"/>
              <a:t>U </a:t>
            </a:r>
            <a:r>
              <a:rPr lang="en-US" dirty="0" err="1" smtClean="0"/>
              <a:t>samoj</a:t>
            </a:r>
            <a:r>
              <a:rPr lang="en-US" dirty="0" smtClean="0"/>
              <a:t> </a:t>
            </a:r>
            <a:r>
              <a:rPr lang="en-US" dirty="0" err="1" smtClean="0"/>
              <a:t>srži</a:t>
            </a:r>
            <a:r>
              <a:rPr lang="en-US" dirty="0" smtClean="0"/>
              <a:t>, </a:t>
            </a:r>
            <a:r>
              <a:rPr lang="en-US" dirty="0" err="1" smtClean="0"/>
              <a:t>zarada</a:t>
            </a:r>
            <a:r>
              <a:rPr lang="en-US" dirty="0" smtClean="0"/>
              <a:t> je </a:t>
            </a:r>
            <a:r>
              <a:rPr lang="en-US" dirty="0" err="1" smtClean="0"/>
              <a:t>ono</a:t>
            </a:r>
            <a:r>
              <a:rPr lang="en-US" dirty="0" smtClean="0"/>
              <a:t> </a:t>
            </a:r>
            <a:r>
              <a:rPr lang="en-US" dirty="0" err="1" smtClean="0"/>
              <a:t>što</a:t>
            </a:r>
            <a:r>
              <a:rPr lang="en-US" dirty="0" smtClean="0"/>
              <a:t> </a:t>
            </a:r>
            <a:r>
              <a:rPr lang="en-US" dirty="0" err="1" smtClean="0"/>
              <a:t>investitori</a:t>
            </a:r>
            <a:r>
              <a:rPr lang="en-US" dirty="0" smtClean="0"/>
              <a:t> </a:t>
            </a:r>
            <a:r>
              <a:rPr lang="en-US" dirty="0" err="1" smtClean="0"/>
              <a:t>traže</a:t>
            </a:r>
            <a:r>
              <a:rPr lang="en-US" dirty="0" smtClean="0"/>
              <a:t>: </a:t>
            </a:r>
            <a:r>
              <a:rPr lang="en-US" dirty="0" err="1" smtClean="0"/>
              <a:t>koliko</a:t>
            </a:r>
            <a:r>
              <a:rPr lang="en-US" dirty="0" smtClean="0"/>
              <a:t> </a:t>
            </a:r>
            <a:r>
              <a:rPr lang="en-US" dirty="0" err="1" smtClean="0"/>
              <a:t>poduzeće</a:t>
            </a:r>
            <a:r>
              <a:rPr lang="en-US" dirty="0" smtClean="0"/>
              <a:t> </a:t>
            </a:r>
            <a:r>
              <a:rPr lang="en-US" dirty="0" err="1" smtClean="0"/>
              <a:t>zarađuje</a:t>
            </a:r>
            <a:r>
              <a:rPr lang="en-US" dirty="0" smtClean="0"/>
              <a:t> </a:t>
            </a:r>
            <a:r>
              <a:rPr lang="en-US" dirty="0" err="1" smtClean="0"/>
              <a:t>i</a:t>
            </a:r>
            <a:r>
              <a:rPr lang="en-US" dirty="0" smtClean="0"/>
              <a:t> </a:t>
            </a:r>
            <a:r>
              <a:rPr lang="en-US" dirty="0" err="1" smtClean="0"/>
              <a:t>koliko</a:t>
            </a:r>
            <a:r>
              <a:rPr lang="en-US" dirty="0" smtClean="0"/>
              <a:t> </a:t>
            </a:r>
            <a:r>
              <a:rPr lang="en-US" dirty="0" err="1" smtClean="0"/>
              <a:t>će</a:t>
            </a:r>
            <a:r>
              <a:rPr lang="en-US" dirty="0" smtClean="0"/>
              <a:t> </a:t>
            </a:r>
            <a:r>
              <a:rPr lang="en-US" dirty="0" err="1" smtClean="0"/>
              <a:t>zarađivati</a:t>
            </a:r>
            <a:r>
              <a:rPr lang="en-US" dirty="0" smtClean="0"/>
              <a:t> u </a:t>
            </a:r>
            <a:r>
              <a:rPr lang="en-US" dirty="0" err="1" smtClean="0"/>
              <a:t>budućnosti</a:t>
            </a:r>
            <a:r>
              <a:rPr lang="en-US" dirty="0" smtClean="0"/>
              <a:t>. </a:t>
            </a:r>
            <a:r>
              <a:rPr lang="en-US" dirty="0" err="1" smtClean="0"/>
              <a:t>Rastuća</a:t>
            </a:r>
            <a:r>
              <a:rPr lang="en-US" dirty="0" smtClean="0"/>
              <a:t> </a:t>
            </a:r>
            <a:r>
              <a:rPr lang="en-US" dirty="0" err="1" smtClean="0"/>
              <a:t>zarada</a:t>
            </a:r>
            <a:r>
              <a:rPr lang="en-US" dirty="0" smtClean="0"/>
              <a:t> (profit) </a:t>
            </a:r>
            <a:r>
              <a:rPr lang="en-US" dirty="0" err="1" smtClean="0"/>
              <a:t>uglavnom</a:t>
            </a:r>
            <a:r>
              <a:rPr lang="en-US" dirty="0" smtClean="0"/>
              <a:t> </a:t>
            </a:r>
            <a:r>
              <a:rPr lang="en-US" dirty="0" err="1" smtClean="0"/>
              <a:t>vodi</a:t>
            </a:r>
            <a:r>
              <a:rPr lang="en-US" dirty="0" smtClean="0"/>
              <a:t> </a:t>
            </a:r>
            <a:r>
              <a:rPr lang="en-US" dirty="0" err="1" smtClean="0"/>
              <a:t>višoj</a:t>
            </a:r>
            <a:r>
              <a:rPr lang="en-US" dirty="0" smtClean="0"/>
              <a:t> </a:t>
            </a:r>
            <a:r>
              <a:rPr lang="en-US" dirty="0" err="1" smtClean="0"/>
              <a:t>cijeni</a:t>
            </a:r>
            <a:r>
              <a:rPr lang="en-US" dirty="0" smtClean="0"/>
              <a:t> </a:t>
            </a:r>
            <a:r>
              <a:rPr lang="en-US" dirty="0" err="1" smtClean="0"/>
              <a:t>dionice</a:t>
            </a:r>
            <a:r>
              <a:rPr lang="en-US" dirty="0" smtClean="0"/>
              <a:t> </a:t>
            </a:r>
            <a:r>
              <a:rPr lang="en-US" dirty="0" err="1" smtClean="0"/>
              <a:t>i</a:t>
            </a:r>
            <a:r>
              <a:rPr lang="en-US" dirty="0" smtClean="0"/>
              <a:t> u </a:t>
            </a:r>
            <a:r>
              <a:rPr lang="en-US" dirty="0" err="1" smtClean="0"/>
              <a:t>nekim</a:t>
            </a:r>
            <a:r>
              <a:rPr lang="en-US" dirty="0" smtClean="0"/>
              <a:t> </a:t>
            </a:r>
            <a:r>
              <a:rPr lang="en-US" dirty="0" err="1" smtClean="0"/>
              <a:t>slučajevima</a:t>
            </a:r>
            <a:r>
              <a:rPr lang="en-US" dirty="0" smtClean="0"/>
              <a:t> </a:t>
            </a:r>
            <a:r>
              <a:rPr lang="en-US" dirty="0" err="1" smtClean="0"/>
              <a:t>redovitoj</a:t>
            </a:r>
            <a:r>
              <a:rPr lang="en-US" dirty="0" smtClean="0"/>
              <a:t> </a:t>
            </a:r>
            <a:r>
              <a:rPr lang="en-US" dirty="0" err="1" smtClean="0"/>
              <a:t>dividendi</a:t>
            </a:r>
            <a:r>
              <a:rPr lang="en-US" dirty="0" smtClean="0"/>
              <a:t>. </a:t>
            </a:r>
            <a:r>
              <a:rPr lang="en-US" dirty="0" err="1" smtClean="0"/>
              <a:t>Iako</a:t>
            </a:r>
            <a:r>
              <a:rPr lang="en-US" dirty="0" smtClean="0"/>
              <a:t> je </a:t>
            </a:r>
            <a:r>
              <a:rPr lang="en-US" dirty="0" err="1" smtClean="0"/>
              <a:t>zarada</a:t>
            </a:r>
            <a:r>
              <a:rPr lang="en-US" dirty="0" smtClean="0"/>
              <a:t> </a:t>
            </a:r>
            <a:r>
              <a:rPr lang="en-US" dirty="0" err="1" smtClean="0"/>
              <a:t>važna</a:t>
            </a:r>
            <a:r>
              <a:rPr lang="en-US" dirty="0" smtClean="0"/>
              <a:t>, </a:t>
            </a:r>
            <a:r>
              <a:rPr lang="en-US" dirty="0" err="1" smtClean="0"/>
              <a:t>ona</a:t>
            </a:r>
            <a:r>
              <a:rPr lang="en-US" dirty="0" smtClean="0"/>
              <a:t> ne </a:t>
            </a:r>
            <a:r>
              <a:rPr lang="en-US" dirty="0" err="1" smtClean="0"/>
              <a:t>govori</a:t>
            </a:r>
            <a:r>
              <a:rPr lang="en-US" dirty="0" smtClean="0"/>
              <a:t> </a:t>
            </a:r>
            <a:r>
              <a:rPr lang="en-US" dirty="0" err="1" smtClean="0"/>
              <a:t>ništa</a:t>
            </a:r>
            <a:r>
              <a:rPr lang="en-US" dirty="0" smtClean="0"/>
              <a:t> o tome </a:t>
            </a:r>
            <a:r>
              <a:rPr lang="en-US" dirty="0" err="1" smtClean="0"/>
              <a:t>na</a:t>
            </a:r>
            <a:r>
              <a:rPr lang="en-US" dirty="0" smtClean="0"/>
              <a:t> </a:t>
            </a:r>
            <a:r>
              <a:rPr lang="en-US" dirty="0" err="1" smtClean="0"/>
              <a:t>koji</a:t>
            </a:r>
            <a:r>
              <a:rPr lang="en-US" dirty="0" smtClean="0"/>
              <a:t> </a:t>
            </a:r>
            <a:r>
              <a:rPr lang="en-US" dirty="0" err="1" smtClean="0"/>
              <a:t>način</a:t>
            </a:r>
            <a:r>
              <a:rPr lang="en-US" dirty="0" smtClean="0"/>
              <a:t> </a:t>
            </a:r>
            <a:r>
              <a:rPr lang="en-US" dirty="0" err="1" smtClean="0"/>
              <a:t>tržište</a:t>
            </a:r>
            <a:r>
              <a:rPr lang="en-US" dirty="0" smtClean="0"/>
              <a:t> </a:t>
            </a:r>
            <a:r>
              <a:rPr lang="en-US" dirty="0" err="1" smtClean="0"/>
              <a:t>vrednuje</a:t>
            </a:r>
            <a:r>
              <a:rPr lang="en-US" dirty="0" smtClean="0"/>
              <a:t> </a:t>
            </a:r>
            <a:r>
              <a:rPr lang="en-US" dirty="0" err="1" smtClean="0"/>
              <a:t>dionicu</a:t>
            </a:r>
            <a:r>
              <a:rPr lang="en-US" dirty="0" smtClean="0"/>
              <a:t>.</a:t>
            </a:r>
            <a:endParaRPr lang="hr-HR" dirty="0" smtClean="0"/>
          </a:p>
          <a:p>
            <a:pPr>
              <a:defRPr/>
            </a:pPr>
            <a:r>
              <a:rPr lang="hr-HR" dirty="0" smtClean="0"/>
              <a:t>Analitičari koji provode tehnike fundamentalne analize proučavaju sve podatke koji mogu biti od utjecaja na vrijednost dionice što uključuje makroekonomske faktore, poput poslovanja cijelog tržišta ili sektora kojem </a:t>
            </a:r>
            <a:r>
              <a:rPr lang="hr-HR" dirty="0" smtClean="0">
                <a:hlinkClick r:id="rId3" tooltip="Dionica"/>
              </a:rPr>
              <a:t>dionica</a:t>
            </a:r>
            <a:r>
              <a:rPr lang="hr-HR" dirty="0" smtClean="0"/>
              <a:t> pripada i individualne specifične faktore kao što su trenutni financijski uvjeti i </a:t>
            </a:r>
            <a:r>
              <a:rPr lang="hr-HR" dirty="0" smtClean="0">
                <a:hlinkClick r:id="rId4" tooltip="Menadžment"/>
              </a:rPr>
              <a:t>menadžment</a:t>
            </a:r>
            <a:r>
              <a:rPr lang="hr-HR" dirty="0" smtClean="0"/>
              <a:t> poduzeća.</a:t>
            </a:r>
          </a:p>
          <a:p>
            <a:pPr>
              <a:defRPr/>
            </a:pPr>
            <a:r>
              <a:rPr lang="en-US" dirty="0" err="1" smtClean="0"/>
              <a:t>Ako</a:t>
            </a:r>
            <a:r>
              <a:rPr lang="en-US" dirty="0" smtClean="0"/>
              <a:t> </a:t>
            </a:r>
            <a:r>
              <a:rPr lang="en-US" dirty="0" err="1" smtClean="0"/>
              <a:t>fer</a:t>
            </a:r>
            <a:r>
              <a:rPr lang="en-US" dirty="0" smtClean="0"/>
              <a:t> </a:t>
            </a:r>
            <a:r>
              <a:rPr lang="en-US" dirty="0" err="1" smtClean="0"/>
              <a:t>vrijednost</a:t>
            </a:r>
            <a:r>
              <a:rPr lang="en-US" dirty="0" smtClean="0"/>
              <a:t> </a:t>
            </a:r>
            <a:r>
              <a:rPr lang="en-US" dirty="0" err="1" smtClean="0"/>
              <a:t>pojedinog</a:t>
            </a:r>
            <a:r>
              <a:rPr lang="en-US" dirty="0" smtClean="0"/>
              <a:t> </a:t>
            </a:r>
            <a:r>
              <a:rPr lang="en-US" dirty="0" err="1" smtClean="0"/>
              <a:t>vrijednosnog</a:t>
            </a:r>
            <a:r>
              <a:rPr lang="en-US" dirty="0" smtClean="0"/>
              <a:t> </a:t>
            </a:r>
            <a:r>
              <a:rPr lang="en-US" dirty="0" err="1" smtClean="0"/>
              <a:t>papira</a:t>
            </a:r>
            <a:r>
              <a:rPr lang="en-US" dirty="0" smtClean="0"/>
              <a:t> </a:t>
            </a:r>
            <a:r>
              <a:rPr lang="en-US" dirty="0" err="1" smtClean="0"/>
              <a:t>nije</a:t>
            </a:r>
            <a:r>
              <a:rPr lang="en-US" dirty="0" smtClean="0"/>
              <a:t> </a:t>
            </a:r>
            <a:r>
              <a:rPr lang="en-US" dirty="0" err="1" smtClean="0"/>
              <a:t>jednaka</a:t>
            </a:r>
            <a:r>
              <a:rPr lang="en-US" dirty="0" smtClean="0"/>
              <a:t> </a:t>
            </a:r>
            <a:r>
              <a:rPr lang="en-US" dirty="0" err="1" smtClean="0"/>
              <a:t>tržišnoj</a:t>
            </a:r>
            <a:r>
              <a:rPr lang="en-US" dirty="0" smtClean="0"/>
              <a:t> </a:t>
            </a:r>
            <a:r>
              <a:rPr lang="en-US" dirty="0" err="1" smtClean="0"/>
              <a:t>cijeni</a:t>
            </a:r>
            <a:r>
              <a:rPr lang="en-US" dirty="0" smtClean="0"/>
              <a:t>, </a:t>
            </a:r>
            <a:r>
              <a:rPr lang="en-US" dirty="0" err="1" smtClean="0"/>
              <a:t>fundamentalna</a:t>
            </a:r>
            <a:r>
              <a:rPr lang="en-US" dirty="0" smtClean="0"/>
              <a:t> </a:t>
            </a:r>
            <a:r>
              <a:rPr lang="en-US" dirty="0" err="1" smtClean="0"/>
              <a:t>analiza</a:t>
            </a:r>
            <a:r>
              <a:rPr lang="en-US" dirty="0" smtClean="0"/>
              <a:t> </a:t>
            </a:r>
            <a:r>
              <a:rPr lang="en-US" dirty="0" err="1" smtClean="0"/>
              <a:t>vjeruje</a:t>
            </a:r>
            <a:r>
              <a:rPr lang="en-US" dirty="0" smtClean="0"/>
              <a:t> </a:t>
            </a:r>
            <a:r>
              <a:rPr lang="en-US" dirty="0" err="1" smtClean="0"/>
              <a:t>da</a:t>
            </a:r>
            <a:r>
              <a:rPr lang="en-US" dirty="0" smtClean="0"/>
              <a:t> je </a:t>
            </a:r>
            <a:r>
              <a:rPr lang="en-US" dirty="0" err="1" smtClean="0"/>
              <a:t>vrijednosnica</a:t>
            </a:r>
            <a:r>
              <a:rPr lang="en-US" dirty="0" smtClean="0"/>
              <a:t> </a:t>
            </a:r>
            <a:r>
              <a:rPr lang="en-US" dirty="0" err="1" smtClean="0"/>
              <a:t>ili</a:t>
            </a:r>
            <a:r>
              <a:rPr lang="en-US" dirty="0" smtClean="0"/>
              <a:t> </a:t>
            </a:r>
            <a:r>
              <a:rPr lang="en-US" dirty="0" err="1" smtClean="0"/>
              <a:t>precijenjena</a:t>
            </a:r>
            <a:r>
              <a:rPr lang="en-US" dirty="0" smtClean="0"/>
              <a:t> </a:t>
            </a:r>
            <a:r>
              <a:rPr lang="en-US" dirty="0" err="1" smtClean="0"/>
              <a:t>ili</a:t>
            </a:r>
            <a:r>
              <a:rPr lang="en-US" dirty="0" smtClean="0"/>
              <a:t> </a:t>
            </a:r>
            <a:r>
              <a:rPr lang="en-US" dirty="0" err="1" smtClean="0"/>
              <a:t>podcijenjena</a:t>
            </a:r>
            <a:r>
              <a:rPr lang="en-US" dirty="0" smtClean="0"/>
              <a:t> </a:t>
            </a:r>
            <a:r>
              <a:rPr lang="en-US" dirty="0" err="1" smtClean="0"/>
              <a:t>te</a:t>
            </a:r>
            <a:r>
              <a:rPr lang="en-US" dirty="0" smtClean="0"/>
              <a:t> se </a:t>
            </a:r>
            <a:r>
              <a:rPr lang="en-US" dirty="0" err="1" smtClean="0"/>
              <a:t>očekuje</a:t>
            </a:r>
            <a:r>
              <a:rPr lang="en-US" dirty="0" smtClean="0"/>
              <a:t> </a:t>
            </a:r>
            <a:r>
              <a:rPr lang="en-US" dirty="0" err="1" smtClean="0"/>
              <a:t>pomicanje</a:t>
            </a:r>
            <a:r>
              <a:rPr lang="en-US" dirty="0" smtClean="0"/>
              <a:t> </a:t>
            </a:r>
            <a:r>
              <a:rPr lang="en-US" dirty="0" err="1" smtClean="0"/>
              <a:t>tržišne</a:t>
            </a:r>
            <a:r>
              <a:rPr lang="en-US" dirty="0" smtClean="0"/>
              <a:t> </a:t>
            </a:r>
            <a:r>
              <a:rPr lang="en-US" dirty="0" err="1" smtClean="0"/>
              <a:t>cijene</a:t>
            </a:r>
            <a:r>
              <a:rPr lang="en-US" dirty="0" smtClean="0"/>
              <a:t> </a:t>
            </a:r>
            <a:r>
              <a:rPr lang="en-US" dirty="0" err="1" smtClean="0"/>
              <a:t>prema</a:t>
            </a:r>
            <a:r>
              <a:rPr lang="en-US" dirty="0" smtClean="0"/>
              <a:t> </a:t>
            </a:r>
            <a:r>
              <a:rPr lang="en-US" dirty="0" err="1" smtClean="0"/>
              <a:t>fer</a:t>
            </a:r>
            <a:r>
              <a:rPr lang="en-US" dirty="0" smtClean="0"/>
              <a:t> </a:t>
            </a:r>
            <a:r>
              <a:rPr lang="en-US" dirty="0" err="1" smtClean="0"/>
              <a:t>vrijednosti</a:t>
            </a:r>
            <a:r>
              <a:rPr lang="en-US" dirty="0" smtClean="0"/>
              <a:t>.</a:t>
            </a:r>
            <a:endParaRPr lang="hr-HR" dirty="0" smtClean="0"/>
          </a:p>
          <a:p>
            <a:pPr>
              <a:defRPr/>
            </a:pPr>
            <a:r>
              <a:rPr lang="en-US" dirty="0" err="1" smtClean="0"/>
              <a:t>Fundamentalna</a:t>
            </a:r>
            <a:r>
              <a:rPr lang="en-US" dirty="0" smtClean="0"/>
              <a:t> </a:t>
            </a:r>
            <a:r>
              <a:rPr lang="en-US" dirty="0" err="1" smtClean="0"/>
              <a:t>analiza</a:t>
            </a:r>
            <a:r>
              <a:rPr lang="en-US" dirty="0" smtClean="0"/>
              <a:t>, </a:t>
            </a:r>
            <a:r>
              <a:rPr lang="en-US" dirty="0" err="1" smtClean="0"/>
              <a:t>kao</a:t>
            </a:r>
            <a:r>
              <a:rPr lang="en-US" dirty="0" smtClean="0"/>
              <a:t> </a:t>
            </a:r>
            <a:r>
              <a:rPr lang="en-US" dirty="0" err="1" smtClean="0"/>
              <a:t>i</a:t>
            </a:r>
            <a:r>
              <a:rPr lang="en-US" dirty="0" smtClean="0"/>
              <a:t> </a:t>
            </a:r>
            <a:r>
              <a:rPr lang="en-US" dirty="0" err="1" smtClean="0"/>
              <a:t>sve</a:t>
            </a:r>
            <a:r>
              <a:rPr lang="en-US" dirty="0" smtClean="0"/>
              <a:t> </a:t>
            </a:r>
            <a:r>
              <a:rPr lang="en-US" dirty="0" err="1" smtClean="0"/>
              <a:t>ostale</a:t>
            </a:r>
            <a:r>
              <a:rPr lang="en-US" dirty="0" smtClean="0"/>
              <a:t> </a:t>
            </a:r>
            <a:r>
              <a:rPr lang="en-US" dirty="0" err="1" smtClean="0"/>
              <a:t>analize</a:t>
            </a:r>
            <a:r>
              <a:rPr lang="en-US" dirty="0" smtClean="0"/>
              <a:t>, </a:t>
            </a:r>
            <a:r>
              <a:rPr lang="en-US" dirty="0" err="1" smtClean="0"/>
              <a:t>polazi</a:t>
            </a:r>
            <a:r>
              <a:rPr lang="en-US" dirty="0" smtClean="0"/>
              <a:t> </a:t>
            </a:r>
            <a:r>
              <a:rPr lang="en-US" dirty="0" err="1" smtClean="0"/>
              <a:t>od</a:t>
            </a:r>
            <a:r>
              <a:rPr lang="en-US" dirty="0" smtClean="0"/>
              <a:t> </a:t>
            </a:r>
            <a:r>
              <a:rPr lang="en-US" dirty="0" err="1" smtClean="0"/>
              <a:t>pretpostavke</a:t>
            </a:r>
            <a:r>
              <a:rPr lang="en-US" dirty="0" smtClean="0"/>
              <a:t> </a:t>
            </a:r>
            <a:r>
              <a:rPr lang="en-US" dirty="0" err="1" smtClean="0"/>
              <a:t>da</a:t>
            </a:r>
            <a:r>
              <a:rPr lang="en-US" dirty="0" smtClean="0"/>
              <a:t> </a:t>
            </a:r>
            <a:r>
              <a:rPr lang="en-US" dirty="0" err="1" smtClean="0"/>
              <a:t>tržište</a:t>
            </a:r>
            <a:r>
              <a:rPr lang="en-US" dirty="0" smtClean="0"/>
              <a:t> </a:t>
            </a:r>
            <a:r>
              <a:rPr lang="en-US" dirty="0" err="1" smtClean="0"/>
              <a:t>nije</a:t>
            </a:r>
            <a:r>
              <a:rPr lang="en-US" dirty="0" smtClean="0"/>
              <a:t> </a:t>
            </a:r>
            <a:r>
              <a:rPr lang="en-US" dirty="0" err="1" smtClean="0"/>
              <a:t>savršeno</a:t>
            </a:r>
            <a:r>
              <a:rPr lang="en-US" dirty="0" smtClean="0"/>
              <a:t> </a:t>
            </a:r>
            <a:r>
              <a:rPr lang="en-US" dirty="0" err="1" smtClean="0"/>
              <a:t>efikasno</a:t>
            </a:r>
            <a:r>
              <a:rPr lang="en-US" dirty="0" smtClean="0"/>
              <a:t> </a:t>
            </a:r>
            <a:r>
              <a:rPr lang="en-US" dirty="0" err="1" smtClean="0"/>
              <a:t>te</a:t>
            </a:r>
            <a:r>
              <a:rPr lang="en-US" dirty="0" smtClean="0"/>
              <a:t> </a:t>
            </a:r>
            <a:r>
              <a:rPr lang="en-US" dirty="0" err="1" smtClean="0"/>
              <a:t>da</a:t>
            </a:r>
            <a:r>
              <a:rPr lang="en-US" dirty="0" smtClean="0"/>
              <a:t> </a:t>
            </a:r>
            <a:r>
              <a:rPr lang="en-US" dirty="0" err="1" smtClean="0"/>
              <a:t>informacijama</a:t>
            </a:r>
            <a:r>
              <a:rPr lang="en-US" dirty="0" smtClean="0"/>
              <a:t> </a:t>
            </a:r>
            <a:r>
              <a:rPr lang="en-US" dirty="0" err="1" smtClean="0"/>
              <a:t>dobivenih</a:t>
            </a:r>
            <a:r>
              <a:rPr lang="en-US" dirty="0" smtClean="0"/>
              <a:t> </a:t>
            </a:r>
            <a:r>
              <a:rPr lang="en-US" dirty="0" err="1" smtClean="0"/>
              <a:t>fundamentalnom</a:t>
            </a:r>
            <a:r>
              <a:rPr lang="en-US" dirty="0" smtClean="0"/>
              <a:t> </a:t>
            </a:r>
            <a:r>
              <a:rPr lang="en-US" dirty="0" err="1" smtClean="0"/>
              <a:t>analizom</a:t>
            </a:r>
            <a:r>
              <a:rPr lang="en-US" dirty="0" smtClean="0"/>
              <a:t> </a:t>
            </a:r>
            <a:r>
              <a:rPr lang="en-US" dirty="0" err="1" smtClean="0"/>
              <a:t>investitor</a:t>
            </a:r>
            <a:r>
              <a:rPr lang="en-US" dirty="0" smtClean="0"/>
              <a:t> </a:t>
            </a:r>
            <a:r>
              <a:rPr lang="en-US" dirty="0" err="1" smtClean="0"/>
              <a:t>može</a:t>
            </a:r>
            <a:r>
              <a:rPr lang="en-US" dirty="0" smtClean="0"/>
              <a:t> </a:t>
            </a:r>
            <a:r>
              <a:rPr lang="en-US" dirty="0" err="1" smtClean="0"/>
              <a:t>pobijediti</a:t>
            </a:r>
            <a:r>
              <a:rPr lang="en-US" dirty="0" smtClean="0"/>
              <a:t> </a:t>
            </a:r>
            <a:r>
              <a:rPr lang="en-US" dirty="0" err="1" smtClean="0"/>
              <a:t>tržište</a:t>
            </a:r>
            <a:r>
              <a:rPr lang="en-US" dirty="0" smtClean="0"/>
              <a:t>. </a:t>
            </a:r>
            <a:r>
              <a:rPr lang="en-US" dirty="0" err="1" smtClean="0"/>
              <a:t>Financijski</a:t>
            </a:r>
            <a:r>
              <a:rPr lang="en-US" dirty="0" smtClean="0"/>
              <a:t> </a:t>
            </a:r>
            <a:r>
              <a:rPr lang="en-US" dirty="0" err="1" smtClean="0"/>
              <a:t>stručnjaci</a:t>
            </a:r>
            <a:r>
              <a:rPr lang="en-US" dirty="0" smtClean="0"/>
              <a:t> </a:t>
            </a:r>
            <a:r>
              <a:rPr lang="en-US" dirty="0" err="1" smtClean="0"/>
              <a:t>pretpostavljaju</a:t>
            </a:r>
            <a:r>
              <a:rPr lang="en-US" dirty="0" smtClean="0"/>
              <a:t> </a:t>
            </a:r>
            <a:r>
              <a:rPr lang="en-US" dirty="0" err="1" smtClean="0"/>
              <a:t>da</a:t>
            </a:r>
            <a:r>
              <a:rPr lang="en-US" dirty="0" smtClean="0"/>
              <a:t> </a:t>
            </a:r>
            <a:r>
              <a:rPr lang="en-US" dirty="0" err="1" smtClean="0"/>
              <a:t>fundamentalna</a:t>
            </a:r>
            <a:r>
              <a:rPr lang="en-US" dirty="0" smtClean="0"/>
              <a:t> </a:t>
            </a:r>
            <a:r>
              <a:rPr lang="en-US" dirty="0" err="1" smtClean="0"/>
              <a:t>analiza</a:t>
            </a:r>
            <a:r>
              <a:rPr lang="en-US" dirty="0" smtClean="0"/>
              <a:t>  </a:t>
            </a:r>
            <a:r>
              <a:rPr lang="en-US" dirty="0" err="1" smtClean="0"/>
              <a:t>djeluje</a:t>
            </a:r>
            <a:r>
              <a:rPr lang="en-US" dirty="0" smtClean="0"/>
              <a:t> </a:t>
            </a:r>
            <a:r>
              <a:rPr lang="en-US" dirty="0" err="1" smtClean="0"/>
              <a:t>na</a:t>
            </a:r>
            <a:r>
              <a:rPr lang="en-US" dirty="0" smtClean="0"/>
              <a:t> </a:t>
            </a:r>
            <a:r>
              <a:rPr lang="en-US" dirty="0" err="1" smtClean="0"/>
              <a:t>slabo</a:t>
            </a:r>
            <a:r>
              <a:rPr lang="en-US" dirty="0" smtClean="0"/>
              <a:t> </a:t>
            </a:r>
            <a:r>
              <a:rPr lang="en-US" dirty="0" err="1" smtClean="0"/>
              <a:t>razvijenim</a:t>
            </a:r>
            <a:r>
              <a:rPr lang="en-US" dirty="0" smtClean="0"/>
              <a:t> </a:t>
            </a:r>
            <a:r>
              <a:rPr lang="en-US" dirty="0" err="1" smtClean="0"/>
              <a:t>i</a:t>
            </a:r>
            <a:r>
              <a:rPr lang="en-US" dirty="0" smtClean="0"/>
              <a:t> </a:t>
            </a:r>
            <a:r>
              <a:rPr lang="en-US" dirty="0" err="1" smtClean="0"/>
              <a:t>srednje</a:t>
            </a:r>
            <a:r>
              <a:rPr lang="en-US" dirty="0" smtClean="0"/>
              <a:t> </a:t>
            </a:r>
            <a:r>
              <a:rPr lang="en-US" dirty="0" err="1" smtClean="0"/>
              <a:t>razvijenim</a:t>
            </a:r>
            <a:r>
              <a:rPr lang="en-US" dirty="0" smtClean="0"/>
              <a:t> </a:t>
            </a:r>
            <a:r>
              <a:rPr lang="en-US" dirty="0" err="1" smtClean="0"/>
              <a:t>tržištima</a:t>
            </a:r>
            <a:r>
              <a:rPr lang="en-US" dirty="0" smtClean="0"/>
              <a:t> </a:t>
            </a:r>
            <a:r>
              <a:rPr lang="en-US" dirty="0" err="1" smtClean="0"/>
              <a:t>dok</a:t>
            </a:r>
            <a:r>
              <a:rPr lang="en-US" dirty="0" smtClean="0"/>
              <a:t> </a:t>
            </a:r>
            <a:r>
              <a:rPr lang="en-US" dirty="0" err="1" smtClean="0"/>
              <a:t>na</a:t>
            </a:r>
            <a:r>
              <a:rPr lang="en-US" dirty="0" smtClean="0"/>
              <a:t> </a:t>
            </a:r>
            <a:r>
              <a:rPr lang="en-US" dirty="0" err="1" smtClean="0"/>
              <a:t>potpuno</a:t>
            </a:r>
            <a:r>
              <a:rPr lang="en-US" dirty="0" smtClean="0"/>
              <a:t> </a:t>
            </a:r>
            <a:r>
              <a:rPr lang="en-US" dirty="0" err="1" smtClean="0"/>
              <a:t>efikasnim</a:t>
            </a:r>
            <a:r>
              <a:rPr lang="en-US" dirty="0" smtClean="0"/>
              <a:t> </a:t>
            </a:r>
            <a:r>
              <a:rPr lang="en-US" dirty="0" err="1" smtClean="0"/>
              <a:t>tržištima</a:t>
            </a:r>
            <a:r>
              <a:rPr lang="en-US" dirty="0" smtClean="0"/>
              <a:t> ne </a:t>
            </a:r>
            <a:r>
              <a:rPr lang="en-US" dirty="0" err="1" smtClean="0"/>
              <a:t>vrijedi</a:t>
            </a:r>
            <a:r>
              <a:rPr lang="en-US" dirty="0" smtClean="0"/>
              <a:t>.</a:t>
            </a:r>
            <a:endParaRPr lang="hr-HR" dirty="0" smtClean="0"/>
          </a:p>
          <a:p>
            <a:pPr>
              <a:defRPr/>
            </a:pPr>
            <a:r>
              <a:rPr lang="en-US" dirty="0" smtClean="0"/>
              <a:t> </a:t>
            </a:r>
            <a:endParaRPr lang="hr-HR" dirty="0" smtClean="0"/>
          </a:p>
          <a:p>
            <a:pPr>
              <a:defRPr/>
            </a:pPr>
            <a:r>
              <a:rPr lang="en-US" dirty="0" err="1" smtClean="0"/>
              <a:t>Pokazatelje</a:t>
            </a:r>
            <a:r>
              <a:rPr lang="en-US" dirty="0" smtClean="0"/>
              <a:t> </a:t>
            </a:r>
            <a:r>
              <a:rPr lang="en-US" dirty="0" err="1" smtClean="0"/>
              <a:t>fundamentalne</a:t>
            </a:r>
            <a:r>
              <a:rPr lang="en-US" dirty="0" smtClean="0"/>
              <a:t> </a:t>
            </a:r>
            <a:r>
              <a:rPr lang="en-US" dirty="0" err="1" smtClean="0"/>
              <a:t>analize</a:t>
            </a:r>
            <a:r>
              <a:rPr lang="en-US" dirty="0" smtClean="0"/>
              <a:t> </a:t>
            </a:r>
            <a:r>
              <a:rPr lang="en-US" dirty="0" err="1" smtClean="0"/>
              <a:t>možemo</a:t>
            </a:r>
            <a:r>
              <a:rPr lang="en-US" dirty="0" smtClean="0"/>
              <a:t> </a:t>
            </a:r>
            <a:r>
              <a:rPr lang="en-US" dirty="0" err="1" smtClean="0"/>
              <a:t>podijeliti</a:t>
            </a:r>
            <a:r>
              <a:rPr lang="en-US" dirty="0" smtClean="0"/>
              <a:t> </a:t>
            </a:r>
            <a:r>
              <a:rPr lang="en-US" dirty="0" err="1" smtClean="0"/>
              <a:t>na</a:t>
            </a:r>
            <a:r>
              <a:rPr lang="en-US" dirty="0" smtClean="0"/>
              <a:t> </a:t>
            </a:r>
            <a:r>
              <a:rPr lang="en-US" dirty="0" err="1" smtClean="0"/>
              <a:t>nekoliko</a:t>
            </a:r>
            <a:r>
              <a:rPr lang="en-US" dirty="0" smtClean="0"/>
              <a:t> </a:t>
            </a:r>
            <a:r>
              <a:rPr lang="en-US" dirty="0" err="1" smtClean="0"/>
              <a:t>osnovnih</a:t>
            </a:r>
            <a:r>
              <a:rPr lang="en-US" dirty="0" smtClean="0"/>
              <a:t> </a:t>
            </a:r>
            <a:r>
              <a:rPr lang="en-US" dirty="0" err="1" smtClean="0"/>
              <a:t>vrsta</a:t>
            </a:r>
            <a:r>
              <a:rPr lang="en-US" dirty="0" smtClean="0"/>
              <a:t> :</a:t>
            </a:r>
            <a:endParaRPr lang="hr-HR" dirty="0" smtClean="0"/>
          </a:p>
          <a:p>
            <a:pPr>
              <a:defRPr/>
            </a:pPr>
            <a:r>
              <a:rPr lang="en-US" dirty="0" smtClean="0"/>
              <a:t> </a:t>
            </a:r>
            <a:endParaRPr lang="hr-HR" dirty="0" smtClean="0"/>
          </a:p>
          <a:p>
            <a:pPr>
              <a:defRPr/>
            </a:pPr>
            <a:r>
              <a:rPr lang="en-US" b="1" dirty="0" err="1" smtClean="0"/>
              <a:t>Pokazatelji</a:t>
            </a:r>
            <a:r>
              <a:rPr lang="en-US" b="1" dirty="0" smtClean="0"/>
              <a:t> </a:t>
            </a:r>
            <a:r>
              <a:rPr lang="en-US" b="1" dirty="0" err="1" smtClean="0"/>
              <a:t>likvidnosti</a:t>
            </a:r>
            <a:r>
              <a:rPr lang="en-US" dirty="0" smtClean="0"/>
              <a:t> – </a:t>
            </a:r>
            <a:r>
              <a:rPr lang="en-US" dirty="0" err="1" smtClean="0"/>
              <a:t>mjere</a:t>
            </a:r>
            <a:r>
              <a:rPr lang="en-US" dirty="0" smtClean="0"/>
              <a:t> </a:t>
            </a:r>
            <a:r>
              <a:rPr lang="en-US" dirty="0" err="1" smtClean="0"/>
              <a:t>sposobnost</a:t>
            </a:r>
            <a:r>
              <a:rPr lang="en-US" dirty="0" smtClean="0"/>
              <a:t> </a:t>
            </a:r>
            <a:r>
              <a:rPr lang="en-US" dirty="0" err="1" smtClean="0"/>
              <a:t>podmirivanja</a:t>
            </a:r>
            <a:r>
              <a:rPr lang="en-US" dirty="0" smtClean="0"/>
              <a:t> </a:t>
            </a:r>
            <a:r>
              <a:rPr lang="en-US" dirty="0" err="1" smtClean="0"/>
              <a:t>obveza</a:t>
            </a:r>
            <a:r>
              <a:rPr lang="en-US" dirty="0" smtClean="0"/>
              <a:t> </a:t>
            </a:r>
            <a:r>
              <a:rPr lang="en-US" dirty="0" err="1" smtClean="0"/>
              <a:t>analiziranog</a:t>
            </a:r>
            <a:r>
              <a:rPr lang="en-US" dirty="0" smtClean="0"/>
              <a:t> </a:t>
            </a:r>
            <a:r>
              <a:rPr lang="en-US" dirty="0" err="1" smtClean="0"/>
              <a:t>poduzeća</a:t>
            </a:r>
            <a:endParaRPr lang="hr-HR" dirty="0" smtClean="0"/>
          </a:p>
          <a:p>
            <a:pPr>
              <a:defRPr/>
            </a:pPr>
            <a:r>
              <a:rPr lang="en-US" b="1" dirty="0" err="1" smtClean="0"/>
              <a:t>Pokazatelji</a:t>
            </a:r>
            <a:r>
              <a:rPr lang="en-US" b="1" dirty="0" smtClean="0"/>
              <a:t> </a:t>
            </a:r>
            <a:r>
              <a:rPr lang="en-US" b="1" dirty="0" err="1" smtClean="0"/>
              <a:t>profitabilnosti</a:t>
            </a:r>
            <a:r>
              <a:rPr lang="en-US" dirty="0" smtClean="0"/>
              <a:t> – </a:t>
            </a:r>
            <a:r>
              <a:rPr lang="en-US" dirty="0" err="1" smtClean="0"/>
              <a:t>mjere</a:t>
            </a:r>
            <a:r>
              <a:rPr lang="en-US" dirty="0" smtClean="0"/>
              <a:t> </a:t>
            </a:r>
            <a:r>
              <a:rPr lang="en-US" dirty="0" err="1" smtClean="0"/>
              <a:t>sposobnost</a:t>
            </a:r>
            <a:r>
              <a:rPr lang="en-US" dirty="0" smtClean="0"/>
              <a:t> </a:t>
            </a:r>
            <a:r>
              <a:rPr lang="en-US" dirty="0" err="1" smtClean="0"/>
              <a:t>poduzeća</a:t>
            </a:r>
            <a:r>
              <a:rPr lang="en-US" dirty="0" smtClean="0"/>
              <a:t> </a:t>
            </a:r>
            <a:r>
              <a:rPr lang="en-US" dirty="0" err="1" smtClean="0"/>
              <a:t>da</a:t>
            </a:r>
            <a:r>
              <a:rPr lang="en-US" dirty="0" smtClean="0"/>
              <a:t> </a:t>
            </a:r>
            <a:r>
              <a:rPr lang="en-US" dirty="0" err="1" smtClean="0"/>
              <a:t>kontrolira</a:t>
            </a:r>
            <a:r>
              <a:rPr lang="en-US" dirty="0" smtClean="0"/>
              <a:t> </a:t>
            </a:r>
            <a:r>
              <a:rPr lang="en-US" dirty="0" err="1" smtClean="0"/>
              <a:t>svoje</a:t>
            </a:r>
            <a:r>
              <a:rPr lang="en-US" dirty="0" smtClean="0"/>
              <a:t> </a:t>
            </a:r>
            <a:r>
              <a:rPr lang="en-US" dirty="0" err="1" smtClean="0"/>
              <a:t>troškove</a:t>
            </a:r>
            <a:r>
              <a:rPr lang="en-US" dirty="0" smtClean="0"/>
              <a:t> </a:t>
            </a:r>
            <a:r>
              <a:rPr lang="en-US" dirty="0" err="1" smtClean="0"/>
              <a:t>te</a:t>
            </a:r>
            <a:r>
              <a:rPr lang="en-US" dirty="0" smtClean="0"/>
              <a:t> </a:t>
            </a:r>
            <a:r>
              <a:rPr lang="en-US" dirty="0" err="1" smtClean="0"/>
              <a:t>da</a:t>
            </a:r>
            <a:r>
              <a:rPr lang="en-US" dirty="0" smtClean="0"/>
              <a:t> </a:t>
            </a:r>
            <a:r>
              <a:rPr lang="en-US" dirty="0" err="1" smtClean="0"/>
              <a:t>generira</a:t>
            </a:r>
            <a:r>
              <a:rPr lang="en-US" dirty="0" smtClean="0"/>
              <a:t> </a:t>
            </a:r>
            <a:r>
              <a:rPr lang="en-US" dirty="0" err="1" smtClean="0"/>
              <a:t>odgovarajući</a:t>
            </a:r>
            <a:r>
              <a:rPr lang="en-US" dirty="0" smtClean="0"/>
              <a:t> </a:t>
            </a:r>
            <a:r>
              <a:rPr lang="en-US" dirty="0" err="1" smtClean="0"/>
              <a:t>povrat</a:t>
            </a:r>
            <a:r>
              <a:rPr lang="en-US" dirty="0" smtClean="0"/>
              <a:t> </a:t>
            </a:r>
            <a:r>
              <a:rPr lang="en-US" dirty="0" err="1" smtClean="0"/>
              <a:t>na</a:t>
            </a:r>
            <a:r>
              <a:rPr lang="en-US" dirty="0" smtClean="0"/>
              <a:t> </a:t>
            </a:r>
            <a:r>
              <a:rPr lang="en-US" dirty="0" err="1" smtClean="0"/>
              <a:t>inpute</a:t>
            </a:r>
            <a:r>
              <a:rPr lang="en-US" dirty="0" smtClean="0"/>
              <a:t> </a:t>
            </a:r>
            <a:r>
              <a:rPr lang="en-US" dirty="0" err="1" smtClean="0"/>
              <a:t>upotrebljene</a:t>
            </a:r>
            <a:r>
              <a:rPr lang="en-US" dirty="0" smtClean="0"/>
              <a:t> u </a:t>
            </a:r>
            <a:r>
              <a:rPr lang="en-US" dirty="0" err="1" smtClean="0"/>
              <a:t>poslovanju</a:t>
            </a:r>
            <a:r>
              <a:rPr lang="en-US" dirty="0" smtClean="0"/>
              <a:t> </a:t>
            </a:r>
            <a:r>
              <a:rPr lang="en-US" dirty="0" err="1" smtClean="0"/>
              <a:t>poduzeća</a:t>
            </a:r>
            <a:endParaRPr lang="hr-HR" dirty="0" smtClean="0"/>
          </a:p>
          <a:p>
            <a:pPr>
              <a:defRPr/>
            </a:pPr>
            <a:r>
              <a:rPr lang="en-US" b="1" dirty="0" err="1" smtClean="0"/>
              <a:t>Pokazatelji</a:t>
            </a:r>
            <a:r>
              <a:rPr lang="en-US" b="1" dirty="0" smtClean="0"/>
              <a:t> </a:t>
            </a:r>
            <a:r>
              <a:rPr lang="en-US" b="1" dirty="0" err="1" smtClean="0"/>
              <a:t>efikasnosti</a:t>
            </a:r>
            <a:r>
              <a:rPr lang="en-US" b="1" dirty="0" smtClean="0"/>
              <a:t> </a:t>
            </a:r>
            <a:r>
              <a:rPr lang="en-US" b="1" dirty="0" err="1" smtClean="0"/>
              <a:t>i</a:t>
            </a:r>
            <a:r>
              <a:rPr lang="en-US" b="1" dirty="0" smtClean="0"/>
              <a:t> </a:t>
            </a:r>
            <a:r>
              <a:rPr lang="en-US" b="1" dirty="0" err="1" smtClean="0"/>
              <a:t>aktivnosti</a:t>
            </a:r>
            <a:r>
              <a:rPr lang="en-US" dirty="0" smtClean="0"/>
              <a:t> –  </a:t>
            </a:r>
            <a:r>
              <a:rPr lang="en-US" dirty="0" err="1" smtClean="0"/>
              <a:t>daju</a:t>
            </a:r>
            <a:r>
              <a:rPr lang="en-US" dirty="0" smtClean="0"/>
              <a:t> </a:t>
            </a:r>
            <a:r>
              <a:rPr lang="en-US" dirty="0" err="1" smtClean="0"/>
              <a:t>nam</a:t>
            </a:r>
            <a:r>
              <a:rPr lang="en-US" dirty="0" smtClean="0"/>
              <a:t> </a:t>
            </a:r>
            <a:r>
              <a:rPr lang="en-US" dirty="0" err="1" smtClean="0"/>
              <a:t>informaciju</a:t>
            </a:r>
            <a:r>
              <a:rPr lang="en-US" dirty="0" smtClean="0"/>
              <a:t> o </a:t>
            </a:r>
            <a:r>
              <a:rPr lang="en-US" dirty="0" err="1" smtClean="0"/>
              <a:t>stupnju</a:t>
            </a:r>
            <a:r>
              <a:rPr lang="en-US" dirty="0" smtClean="0"/>
              <a:t> </a:t>
            </a:r>
            <a:r>
              <a:rPr lang="en-US" dirty="0" err="1" smtClean="0"/>
              <a:t>uspješnosti</a:t>
            </a:r>
            <a:r>
              <a:rPr lang="en-US" dirty="0" smtClean="0"/>
              <a:t> </a:t>
            </a:r>
            <a:r>
              <a:rPr lang="en-US" dirty="0" err="1" smtClean="0"/>
              <a:t>poduzeća</a:t>
            </a:r>
            <a:r>
              <a:rPr lang="en-US" dirty="0" smtClean="0"/>
              <a:t> u </a:t>
            </a:r>
            <a:r>
              <a:rPr lang="en-US" dirty="0" err="1" smtClean="0"/>
              <a:t>generiranju</a:t>
            </a:r>
            <a:r>
              <a:rPr lang="en-US" dirty="0" smtClean="0"/>
              <a:t> </a:t>
            </a:r>
            <a:r>
              <a:rPr lang="en-US" dirty="0" err="1" smtClean="0"/>
              <a:t>profitabilnosti</a:t>
            </a:r>
            <a:endParaRPr lang="hr-HR" dirty="0" smtClean="0"/>
          </a:p>
          <a:p>
            <a:pPr>
              <a:defRPr/>
            </a:pPr>
            <a:r>
              <a:rPr lang="en-US" b="1" dirty="0" err="1" smtClean="0"/>
              <a:t>Pokazatelji</a:t>
            </a:r>
            <a:r>
              <a:rPr lang="en-US" b="1" dirty="0" smtClean="0"/>
              <a:t> </a:t>
            </a:r>
            <a:r>
              <a:rPr lang="en-US" b="1" dirty="0" err="1" smtClean="0"/>
              <a:t>zaduženosti</a:t>
            </a:r>
            <a:r>
              <a:rPr lang="en-US" dirty="0" smtClean="0"/>
              <a:t>  - </a:t>
            </a:r>
            <a:r>
              <a:rPr lang="en-US" dirty="0" err="1" smtClean="0"/>
              <a:t>mjere</a:t>
            </a:r>
            <a:r>
              <a:rPr lang="en-US" dirty="0" smtClean="0"/>
              <a:t> </a:t>
            </a:r>
            <a:r>
              <a:rPr lang="en-US" dirty="0" err="1" smtClean="0"/>
              <a:t>stupanj</a:t>
            </a:r>
            <a:r>
              <a:rPr lang="en-US" dirty="0" smtClean="0"/>
              <a:t> </a:t>
            </a:r>
            <a:r>
              <a:rPr lang="en-US" dirty="0" err="1" smtClean="0"/>
              <a:t>zaduženosti</a:t>
            </a:r>
            <a:r>
              <a:rPr lang="en-US" dirty="0" smtClean="0"/>
              <a:t> </a:t>
            </a:r>
            <a:r>
              <a:rPr lang="en-US" dirty="0" err="1" smtClean="0"/>
              <a:t>poduzeća</a:t>
            </a:r>
            <a:r>
              <a:rPr lang="en-US" dirty="0" smtClean="0"/>
              <a:t> </a:t>
            </a:r>
            <a:r>
              <a:rPr lang="en-US" dirty="0" err="1" smtClean="0"/>
              <a:t>tj</a:t>
            </a:r>
            <a:r>
              <a:rPr lang="en-US" dirty="0" smtClean="0"/>
              <a:t>. </a:t>
            </a:r>
            <a:r>
              <a:rPr lang="en-US" dirty="0" err="1" smtClean="0"/>
              <a:t>opterećenje</a:t>
            </a:r>
            <a:r>
              <a:rPr lang="en-US" dirty="0" smtClean="0"/>
              <a:t> </a:t>
            </a:r>
            <a:r>
              <a:rPr lang="en-US" dirty="0" err="1" smtClean="0"/>
              <a:t>aktive</a:t>
            </a:r>
            <a:r>
              <a:rPr lang="en-US" dirty="0" smtClean="0"/>
              <a:t> </a:t>
            </a:r>
            <a:r>
              <a:rPr lang="en-US" dirty="0" err="1" smtClean="0"/>
              <a:t>obvezama</a:t>
            </a:r>
            <a:r>
              <a:rPr lang="en-US" dirty="0" smtClean="0"/>
              <a:t> </a:t>
            </a:r>
            <a:r>
              <a:rPr lang="en-US" dirty="0" err="1" smtClean="0"/>
              <a:t>i</a:t>
            </a:r>
            <a:r>
              <a:rPr lang="en-US" dirty="0" smtClean="0"/>
              <a:t> </a:t>
            </a:r>
            <a:r>
              <a:rPr lang="en-US" dirty="0" err="1" smtClean="0"/>
              <a:t>sposobnost</a:t>
            </a:r>
            <a:r>
              <a:rPr lang="en-US" dirty="0" smtClean="0"/>
              <a:t> </a:t>
            </a:r>
            <a:r>
              <a:rPr lang="en-US" dirty="0" err="1" smtClean="0"/>
              <a:t>uzimanja</a:t>
            </a:r>
            <a:r>
              <a:rPr lang="en-US" dirty="0" smtClean="0"/>
              <a:t> </a:t>
            </a:r>
            <a:r>
              <a:rPr lang="en-US" dirty="0" err="1" smtClean="0"/>
              <a:t>dodatnih</a:t>
            </a:r>
            <a:r>
              <a:rPr lang="en-US" dirty="0" smtClean="0"/>
              <a:t> (</a:t>
            </a:r>
            <a:r>
              <a:rPr lang="en-US" dirty="0" err="1" smtClean="0"/>
              <a:t>novih</a:t>
            </a:r>
            <a:r>
              <a:rPr lang="en-US" dirty="0" smtClean="0"/>
              <a:t>) </a:t>
            </a:r>
            <a:r>
              <a:rPr lang="en-US" dirty="0" err="1" smtClean="0"/>
              <a:t>obveza</a:t>
            </a:r>
            <a:endParaRPr lang="hr-HR" dirty="0" smtClean="0"/>
          </a:p>
          <a:p>
            <a:pPr>
              <a:defRPr/>
            </a:pPr>
            <a:r>
              <a:rPr lang="en-US" dirty="0" smtClean="0"/>
              <a:t> </a:t>
            </a:r>
            <a:endParaRPr lang="hr-HR" dirty="0" smtClean="0"/>
          </a:p>
          <a:p>
            <a:pPr>
              <a:defRPr/>
            </a:pPr>
            <a:r>
              <a:rPr lang="hr-HR" dirty="0" smtClean="0"/>
              <a:t>Krajnji cilj izvođenja fundamentalne analize je izvođenje neke vrijednosti koju investitori mogu usporediti sa trenutnom cijenom dionice s ciljem utvrđivanja trenutačne pozicije vrijednosnice (dionice) i signala koje njeni fundamenti daju (kupovni/prodajni), te da li je sukladno tome ona precijenjena ili podcijenjena.</a:t>
            </a:r>
          </a:p>
          <a:p>
            <a:pPr>
              <a:defRPr/>
            </a:pPr>
            <a:r>
              <a:rPr lang="hr-HR" dirty="0" smtClean="0"/>
              <a:t>Ova metoda financijske analize vrijednosnica smatra se potpunom suprotnošću metodama koje provodi tehnička analiza.</a:t>
            </a:r>
          </a:p>
          <a:p>
            <a:pPr>
              <a:defRPr/>
            </a:pPr>
            <a:r>
              <a:rPr lang="hr-HR" b="1" dirty="0" smtClean="0"/>
              <a:t>                                                     </a:t>
            </a:r>
            <a:endParaRPr lang="hr-HR" dirty="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BAE4BF79-C3A0-4F48-A487-65FD3F4C3841}" type="slidenum">
              <a:rPr lang="hr-HR" smtClean="0"/>
              <a:pPr eaLnBrk="1" hangingPunct="1"/>
              <a:t>17</a:t>
            </a:fld>
            <a:endParaRPr lang="hr-H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20000"/>
          </a:bodyPr>
          <a:lstStyle/>
          <a:p>
            <a:pPr>
              <a:defRPr/>
            </a:pPr>
            <a:r>
              <a:rPr lang="hr-HR" b="1" dirty="0" smtClean="0"/>
              <a:t> 4. TEHNIČKA ANALIZA</a:t>
            </a:r>
            <a:endParaRPr lang="hr-HR" dirty="0" smtClean="0"/>
          </a:p>
          <a:p>
            <a:pPr>
              <a:defRPr/>
            </a:pPr>
            <a:r>
              <a:rPr lang="hr-HR" b="1" dirty="0" smtClean="0"/>
              <a:t> </a:t>
            </a:r>
            <a:endParaRPr lang="hr-HR" dirty="0" smtClean="0"/>
          </a:p>
          <a:p>
            <a:pPr>
              <a:defRPr/>
            </a:pPr>
            <a:r>
              <a:rPr lang="hr-HR" dirty="0" smtClean="0"/>
              <a:t>Tehnička analiza je metoda procjene cjenovnih kretanja dionica koja se ne temelji na fundamentima određene kompanije, već na pregledu povijesnih kretanja cijena i volumena trgovanja pojedine dionice. </a:t>
            </a:r>
          </a:p>
          <a:p>
            <a:pPr>
              <a:defRPr/>
            </a:pPr>
            <a:r>
              <a:rPr lang="en-US" dirty="0" err="1" smtClean="0"/>
              <a:t>Glavni</a:t>
            </a:r>
            <a:r>
              <a:rPr lang="en-US" dirty="0" smtClean="0"/>
              <a:t> </a:t>
            </a:r>
            <a:r>
              <a:rPr lang="en-US" dirty="0" err="1" smtClean="0"/>
              <a:t>zadatak</a:t>
            </a:r>
            <a:r>
              <a:rPr lang="en-US" dirty="0" smtClean="0"/>
              <a:t> </a:t>
            </a:r>
            <a:r>
              <a:rPr lang="en-US" dirty="0" err="1" smtClean="0"/>
              <a:t>tehničke</a:t>
            </a:r>
            <a:r>
              <a:rPr lang="en-US" dirty="0" smtClean="0"/>
              <a:t> </a:t>
            </a:r>
            <a:r>
              <a:rPr lang="en-US" dirty="0" err="1" smtClean="0"/>
              <a:t>analize</a:t>
            </a:r>
            <a:r>
              <a:rPr lang="en-US" dirty="0" smtClean="0"/>
              <a:t> je </a:t>
            </a:r>
            <a:r>
              <a:rPr lang="en-US" dirty="0" err="1" smtClean="0"/>
              <a:t>pokušati</a:t>
            </a:r>
            <a:r>
              <a:rPr lang="en-US" dirty="0" smtClean="0"/>
              <a:t> </a:t>
            </a:r>
            <a:r>
              <a:rPr lang="en-US" dirty="0" err="1" smtClean="0"/>
              <a:t>očitati</a:t>
            </a:r>
            <a:r>
              <a:rPr lang="en-US" dirty="0" smtClean="0"/>
              <a:t> </a:t>
            </a:r>
            <a:r>
              <a:rPr lang="en-US" dirty="0" err="1" smtClean="0"/>
              <a:t>pravila</a:t>
            </a:r>
            <a:r>
              <a:rPr lang="en-US" dirty="0" smtClean="0"/>
              <a:t> </a:t>
            </a:r>
            <a:r>
              <a:rPr lang="en-US" dirty="0" err="1" smtClean="0"/>
              <a:t>ponašanja</a:t>
            </a:r>
            <a:r>
              <a:rPr lang="en-US" dirty="0" smtClean="0"/>
              <a:t> </a:t>
            </a:r>
            <a:r>
              <a:rPr lang="en-US" dirty="0" err="1" smtClean="0"/>
              <a:t>cijene</a:t>
            </a:r>
            <a:r>
              <a:rPr lang="en-US" dirty="0" smtClean="0"/>
              <a:t> u </a:t>
            </a:r>
            <a:r>
              <a:rPr lang="en-US" dirty="0" err="1" smtClean="0"/>
              <a:t>prošlosti</a:t>
            </a:r>
            <a:r>
              <a:rPr lang="en-US" dirty="0" smtClean="0"/>
              <a:t> </a:t>
            </a:r>
            <a:r>
              <a:rPr lang="en-US" dirty="0" err="1" smtClean="0"/>
              <a:t>te</a:t>
            </a:r>
            <a:r>
              <a:rPr lang="en-US" dirty="0" smtClean="0"/>
              <a:t> </a:t>
            </a:r>
            <a:r>
              <a:rPr lang="en-US" dirty="0" err="1" smtClean="0"/>
              <a:t>shodno</a:t>
            </a:r>
            <a:r>
              <a:rPr lang="en-US" dirty="0" smtClean="0"/>
              <a:t> </a:t>
            </a:r>
            <a:r>
              <a:rPr lang="en-US" dirty="0" err="1" smtClean="0"/>
              <a:t>tomu</a:t>
            </a:r>
            <a:r>
              <a:rPr lang="en-US" dirty="0" smtClean="0"/>
              <a:t> </a:t>
            </a:r>
            <a:r>
              <a:rPr lang="en-US" dirty="0" err="1" smtClean="0"/>
              <a:t>rano</a:t>
            </a:r>
            <a:r>
              <a:rPr lang="en-US" dirty="0" smtClean="0"/>
              <a:t> </a:t>
            </a:r>
            <a:r>
              <a:rPr lang="en-US" dirty="0" err="1" smtClean="0"/>
              <a:t>identificirati</a:t>
            </a:r>
            <a:r>
              <a:rPr lang="en-US" dirty="0" smtClean="0"/>
              <a:t> </a:t>
            </a:r>
            <a:r>
              <a:rPr lang="en-US" dirty="0" err="1" smtClean="0"/>
              <a:t>moguća</a:t>
            </a:r>
            <a:r>
              <a:rPr lang="en-US" dirty="0" smtClean="0"/>
              <a:t> </a:t>
            </a:r>
            <a:r>
              <a:rPr lang="en-US" dirty="0" err="1" smtClean="0"/>
              <a:t>kretanja</a:t>
            </a:r>
            <a:r>
              <a:rPr lang="en-US" dirty="0" smtClean="0"/>
              <a:t> u </a:t>
            </a:r>
            <a:r>
              <a:rPr lang="en-US" dirty="0" err="1" smtClean="0"/>
              <a:t>budućnosti</a:t>
            </a:r>
            <a:r>
              <a:rPr lang="en-US" dirty="0" smtClean="0"/>
              <a:t>.</a:t>
            </a:r>
            <a:endParaRPr lang="hr-HR" dirty="0" smtClean="0"/>
          </a:p>
          <a:p>
            <a:pPr>
              <a:defRPr/>
            </a:pPr>
            <a:r>
              <a:rPr lang="hr-HR" dirty="0" smtClean="0"/>
              <a:t>Analitičari tehničke analize vjeruju da povijesna izvedba i kretanje kako tržišta tako i dionica mogu služiti kao indikator budućih kretanja. </a:t>
            </a:r>
          </a:p>
          <a:p>
            <a:pPr>
              <a:defRPr/>
            </a:pPr>
            <a:r>
              <a:rPr lang="hr-HR" dirty="0" smtClean="0"/>
              <a:t>Tehnička se analiza razlikuje od fundamentalne, utoliko što ignorira konkretnu prirodu i "ponašanje" poduzeća ili tržišta i temelji se isključivo na analizi grafikona, tj. na informacijama dobivenim na temelju cijene i volumena, dok se </a:t>
            </a:r>
            <a:r>
              <a:rPr lang="hr-HR" dirty="0" smtClean="0">
                <a:hlinkClick r:id="rId3" tooltip="Fundamentalna analiza"/>
              </a:rPr>
              <a:t>fundamentalna analiza</a:t>
            </a:r>
            <a:r>
              <a:rPr lang="hr-HR" dirty="0" smtClean="0"/>
              <a:t> osvrće na fundamentale </a:t>
            </a:r>
            <a:r>
              <a:rPr lang="hr-HR" dirty="0" smtClean="0">
                <a:hlinkClick r:id="rId4" tooltip="Poduzeće"/>
              </a:rPr>
              <a:t>poduzeća</a:t>
            </a:r>
            <a:r>
              <a:rPr lang="hr-HR" dirty="0" smtClean="0"/>
              <a:t> ili tržišta.</a:t>
            </a:r>
          </a:p>
          <a:p>
            <a:pPr>
              <a:defRPr/>
            </a:pPr>
            <a:r>
              <a:rPr lang="hr-HR" dirty="0" smtClean="0"/>
              <a:t>Metode tehničke analize zasnivaju se na logici koja tvrdi da je ponašanje ulagača predvidljivo, te da će gotovo svi iskusni investitori kupovati dionice u uzlaznom trendu, a prodavati u silaznom. Trendovi u kretanju cijena dionica dobivaju se analizom grafova povijesnih kretanja cijena dionica. Grafikoni prikazuju takve povijesne trendove u kretanju </a:t>
            </a:r>
            <a:r>
              <a:rPr lang="hr-HR" dirty="0" smtClean="0">
                <a:hlinkClick r:id="rId5" tooltip="Cijena"/>
              </a:rPr>
              <a:t>cijena</a:t>
            </a:r>
            <a:r>
              <a:rPr lang="hr-HR" dirty="0" smtClean="0"/>
              <a:t>, dok tehnička analiza pokušava riješiti problem "predviđanja" trenutka promjene prevladavajućeg trenda, tj. promjene sentimenta investitora.</a:t>
            </a:r>
          </a:p>
          <a:p>
            <a:pPr>
              <a:defRPr/>
            </a:pPr>
            <a:r>
              <a:rPr lang="hr-HR" dirty="0" smtClean="0"/>
              <a:t>Na taj se način tehnička analiza veže uz pojam "efikasnosti" tržišta, što se u suštini odnosi na ranije navedenu karakteristiku tržišta koja pretpostavlja da su investitori racionalni, upoznati s promatranim poduzećem (dionicom), te da svi imaju pristup istim informacijama o svakom poduzeću. Sukladno tome alati tehničke analize najlakše se provode na dionicama koja su likvidne, te samim time i efikasnije, dok u slučaju nelikvidnih dionica, na trend kretanja cijena u velikoj mjeri utječu razlike u kupovnoj i prodajnoj cijeni, a ne sentiment tržišta.</a:t>
            </a:r>
            <a:endParaRPr lang="hr-HR" dirty="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D61EBA4A-E5FD-44C2-BAF1-35182225FE69}" type="slidenum">
              <a:rPr lang="hr-HR" smtClean="0"/>
              <a:pPr eaLnBrk="1" hangingPunct="1"/>
              <a:t>18</a:t>
            </a:fld>
            <a:endParaRPr lang="hr-H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55000" lnSpcReduction="20000"/>
          </a:bodyPr>
          <a:lstStyle/>
          <a:p>
            <a:pPr>
              <a:defRPr/>
            </a:pPr>
            <a:r>
              <a:rPr lang="en-US" b="1" dirty="0" smtClean="0"/>
              <a:t>4.1</a:t>
            </a:r>
            <a:r>
              <a:rPr lang="en-US" dirty="0" smtClean="0"/>
              <a:t> </a:t>
            </a:r>
            <a:r>
              <a:rPr lang="en-US" b="1" dirty="0" smtClean="0"/>
              <a:t>PRETPOSTAVKE NA KOJIMA SE TEMELJI TEHNIČKI PRISTUP</a:t>
            </a:r>
            <a:endParaRPr lang="hr-HR" dirty="0" smtClean="0"/>
          </a:p>
          <a:p>
            <a:pPr>
              <a:defRPr/>
            </a:pPr>
            <a:r>
              <a:rPr lang="en-US" dirty="0" smtClean="0"/>
              <a:t> </a:t>
            </a:r>
            <a:endParaRPr lang="hr-HR" dirty="0" smtClean="0"/>
          </a:p>
          <a:p>
            <a:pPr>
              <a:defRPr/>
            </a:pPr>
            <a:r>
              <a:rPr lang="en-US" dirty="0" smtClean="0"/>
              <a:t>4.1.1. </a:t>
            </a:r>
            <a:r>
              <a:rPr lang="en-US" dirty="0" err="1" smtClean="0"/>
              <a:t>Tržišna</a:t>
            </a:r>
            <a:r>
              <a:rPr lang="en-US" dirty="0" smtClean="0"/>
              <a:t> </a:t>
            </a:r>
            <a:r>
              <a:rPr lang="en-US" dirty="0" err="1" smtClean="0"/>
              <a:t>kretanja</a:t>
            </a:r>
            <a:r>
              <a:rPr lang="en-US" dirty="0" smtClean="0"/>
              <a:t> </a:t>
            </a:r>
            <a:r>
              <a:rPr lang="en-US" dirty="0" err="1" smtClean="0"/>
              <a:t>uzimaju</a:t>
            </a:r>
            <a:r>
              <a:rPr lang="en-US" dirty="0" smtClean="0"/>
              <a:t> u </a:t>
            </a:r>
            <a:r>
              <a:rPr lang="en-US" dirty="0" err="1" smtClean="0"/>
              <a:t>obzir</a:t>
            </a:r>
            <a:r>
              <a:rPr lang="en-US" dirty="0" smtClean="0"/>
              <a:t> </a:t>
            </a:r>
            <a:r>
              <a:rPr lang="en-US" dirty="0" err="1" smtClean="0"/>
              <a:t>sve</a:t>
            </a:r>
            <a:r>
              <a:rPr lang="en-US" dirty="0" smtClean="0"/>
              <a:t> </a:t>
            </a:r>
            <a:r>
              <a:rPr lang="en-US" dirty="0" err="1" smtClean="0"/>
              <a:t>dostupne</a:t>
            </a:r>
            <a:r>
              <a:rPr lang="en-US" dirty="0" smtClean="0"/>
              <a:t> </a:t>
            </a:r>
            <a:r>
              <a:rPr lang="en-US" dirty="0" err="1" smtClean="0"/>
              <a:t>informacije</a:t>
            </a:r>
            <a:endParaRPr lang="hr-HR" dirty="0" smtClean="0"/>
          </a:p>
          <a:p>
            <a:pPr>
              <a:defRPr/>
            </a:pPr>
            <a:r>
              <a:rPr lang="en-US" b="1" i="1" dirty="0" smtClean="0"/>
              <a:t> </a:t>
            </a:r>
            <a:endParaRPr lang="hr-HR" dirty="0" smtClean="0"/>
          </a:p>
          <a:p>
            <a:pPr>
              <a:defRPr/>
            </a:pPr>
            <a:r>
              <a:rPr lang="en-US" dirty="0" err="1" smtClean="0"/>
              <a:t>Tvrdnja</a:t>
            </a:r>
            <a:r>
              <a:rPr lang="en-US" dirty="0" smtClean="0"/>
              <a:t> “</a:t>
            </a:r>
            <a:r>
              <a:rPr lang="en-US" dirty="0" err="1" smtClean="0"/>
              <a:t>tržišna</a:t>
            </a:r>
            <a:r>
              <a:rPr lang="en-US" dirty="0" smtClean="0"/>
              <a:t> </a:t>
            </a:r>
            <a:r>
              <a:rPr lang="en-US" dirty="0" err="1" smtClean="0"/>
              <a:t>kretanja</a:t>
            </a:r>
            <a:r>
              <a:rPr lang="en-US" dirty="0" smtClean="0"/>
              <a:t> </a:t>
            </a:r>
            <a:r>
              <a:rPr lang="en-US" dirty="0" err="1" smtClean="0"/>
              <a:t>uzimaju</a:t>
            </a:r>
            <a:r>
              <a:rPr lang="en-US" dirty="0" smtClean="0"/>
              <a:t> u </a:t>
            </a:r>
            <a:r>
              <a:rPr lang="en-US" dirty="0" err="1" smtClean="0"/>
              <a:t>obzir</a:t>
            </a:r>
            <a:r>
              <a:rPr lang="en-US" dirty="0" smtClean="0"/>
              <a:t> </a:t>
            </a:r>
            <a:r>
              <a:rPr lang="en-US" dirty="0" err="1" smtClean="0"/>
              <a:t>sve</a:t>
            </a:r>
            <a:r>
              <a:rPr lang="en-US" dirty="0" smtClean="0"/>
              <a:t> </a:t>
            </a:r>
            <a:r>
              <a:rPr lang="en-US" dirty="0" err="1" smtClean="0"/>
              <a:t>dostupne</a:t>
            </a:r>
            <a:r>
              <a:rPr lang="en-US" dirty="0" smtClean="0"/>
              <a:t> </a:t>
            </a:r>
            <a:r>
              <a:rPr lang="en-US" dirty="0" err="1" smtClean="0"/>
              <a:t>informacije</a:t>
            </a:r>
            <a:r>
              <a:rPr lang="en-US" dirty="0" smtClean="0"/>
              <a:t>” </a:t>
            </a:r>
            <a:r>
              <a:rPr lang="en-US" dirty="0" err="1" smtClean="0"/>
              <a:t>najvjerojatnije</a:t>
            </a:r>
            <a:r>
              <a:rPr lang="en-US" dirty="0" smtClean="0"/>
              <a:t> je</a:t>
            </a:r>
            <a:endParaRPr lang="hr-HR" dirty="0" smtClean="0"/>
          </a:p>
          <a:p>
            <a:pPr>
              <a:defRPr/>
            </a:pPr>
            <a:r>
              <a:rPr lang="en-US" dirty="0" err="1" smtClean="0"/>
              <a:t>kamen</a:t>
            </a:r>
            <a:r>
              <a:rPr lang="en-US" dirty="0" smtClean="0"/>
              <a:t> </a:t>
            </a:r>
            <a:r>
              <a:rPr lang="en-US" dirty="0" err="1" smtClean="0"/>
              <a:t>temeljac</a:t>
            </a:r>
            <a:r>
              <a:rPr lang="en-US" dirty="0" smtClean="0"/>
              <a:t> </a:t>
            </a:r>
            <a:r>
              <a:rPr lang="en-US" dirty="0" err="1" smtClean="0"/>
              <a:t>tehničke</a:t>
            </a:r>
            <a:r>
              <a:rPr lang="en-US" dirty="0" smtClean="0"/>
              <a:t> </a:t>
            </a:r>
            <a:r>
              <a:rPr lang="en-US" dirty="0" err="1" smtClean="0"/>
              <a:t>analize</a:t>
            </a:r>
            <a:r>
              <a:rPr lang="en-US" dirty="0" smtClean="0"/>
              <a:t>. </a:t>
            </a:r>
            <a:r>
              <a:rPr lang="en-US" dirty="0" err="1" smtClean="0"/>
              <a:t>Ukoliko</a:t>
            </a:r>
            <a:r>
              <a:rPr lang="en-US" dirty="0" smtClean="0"/>
              <a:t> se </a:t>
            </a:r>
            <a:r>
              <a:rPr lang="en-US" dirty="0" err="1" smtClean="0"/>
              <a:t>značaj</a:t>
            </a:r>
            <a:r>
              <a:rPr lang="en-US" dirty="0" smtClean="0"/>
              <a:t> </a:t>
            </a:r>
            <a:r>
              <a:rPr lang="en-US" dirty="0" err="1" smtClean="0"/>
              <a:t>ove</a:t>
            </a:r>
            <a:r>
              <a:rPr lang="en-US" dirty="0" smtClean="0"/>
              <a:t> </a:t>
            </a:r>
            <a:r>
              <a:rPr lang="en-US" dirty="0" err="1" smtClean="0"/>
              <a:t>prve</a:t>
            </a:r>
            <a:r>
              <a:rPr lang="en-US" dirty="0" smtClean="0"/>
              <a:t> </a:t>
            </a:r>
            <a:r>
              <a:rPr lang="en-US" dirty="0" err="1" smtClean="0"/>
              <a:t>pretpostavke</a:t>
            </a:r>
            <a:r>
              <a:rPr lang="en-US" dirty="0" smtClean="0"/>
              <a:t> u </a:t>
            </a:r>
            <a:r>
              <a:rPr lang="en-US" dirty="0" err="1" smtClean="0"/>
              <a:t>potpunosti</a:t>
            </a:r>
            <a:endParaRPr lang="hr-HR" dirty="0" smtClean="0"/>
          </a:p>
          <a:p>
            <a:pPr>
              <a:defRPr/>
            </a:pPr>
            <a:r>
              <a:rPr lang="en-US" dirty="0" smtClean="0"/>
              <a:t>ne </a:t>
            </a:r>
            <a:r>
              <a:rPr lang="en-US" dirty="0" err="1" smtClean="0"/>
              <a:t>razumije</a:t>
            </a:r>
            <a:r>
              <a:rPr lang="en-US" dirty="0" smtClean="0"/>
              <a:t> </a:t>
            </a:r>
            <a:r>
              <a:rPr lang="en-US" dirty="0" err="1" smtClean="0"/>
              <a:t>i</a:t>
            </a:r>
            <a:r>
              <a:rPr lang="en-US" dirty="0" smtClean="0"/>
              <a:t> </a:t>
            </a:r>
            <a:r>
              <a:rPr lang="en-US" dirty="0" err="1" smtClean="0"/>
              <a:t>prihvati</a:t>
            </a:r>
            <a:r>
              <a:rPr lang="en-US" dirty="0" smtClean="0"/>
              <a:t>, </a:t>
            </a:r>
            <a:r>
              <a:rPr lang="en-US" dirty="0" err="1" smtClean="0"/>
              <a:t>sve</a:t>
            </a:r>
            <a:r>
              <a:rPr lang="en-US" dirty="0" smtClean="0"/>
              <a:t> </a:t>
            </a:r>
            <a:r>
              <a:rPr lang="en-US" dirty="0" err="1" smtClean="0"/>
              <a:t>što</a:t>
            </a:r>
            <a:r>
              <a:rPr lang="en-US" dirty="0" smtClean="0"/>
              <a:t> </a:t>
            </a:r>
            <a:r>
              <a:rPr lang="en-US" dirty="0" err="1" smtClean="0"/>
              <a:t>slijedi</a:t>
            </a:r>
            <a:r>
              <a:rPr lang="en-US" dirty="0" smtClean="0"/>
              <a:t> </a:t>
            </a:r>
            <a:r>
              <a:rPr lang="en-US" dirty="0" err="1" smtClean="0"/>
              <a:t>neće</a:t>
            </a:r>
            <a:r>
              <a:rPr lang="en-US" dirty="0" smtClean="0"/>
              <a:t> </a:t>
            </a:r>
            <a:r>
              <a:rPr lang="en-US" dirty="0" err="1" smtClean="0"/>
              <a:t>imati</a:t>
            </a:r>
            <a:r>
              <a:rPr lang="en-US" dirty="0" smtClean="0"/>
              <a:t> </a:t>
            </a:r>
            <a:r>
              <a:rPr lang="en-US" dirty="0" err="1" smtClean="0"/>
              <a:t>previše</a:t>
            </a:r>
            <a:r>
              <a:rPr lang="en-US" dirty="0" smtClean="0"/>
              <a:t> </a:t>
            </a:r>
            <a:r>
              <a:rPr lang="en-US" dirty="0" err="1" smtClean="0"/>
              <a:t>smisla</a:t>
            </a:r>
            <a:r>
              <a:rPr lang="en-US" dirty="0" smtClean="0"/>
              <a:t>. </a:t>
            </a:r>
            <a:r>
              <a:rPr lang="en-US" dirty="0" err="1" smtClean="0"/>
              <a:t>Tehničar</a:t>
            </a:r>
            <a:r>
              <a:rPr lang="en-US" dirty="0" smtClean="0"/>
              <a:t> </a:t>
            </a:r>
            <a:r>
              <a:rPr lang="en-US" dirty="0" err="1" smtClean="0"/>
              <a:t>vjeruje</a:t>
            </a:r>
            <a:endParaRPr lang="hr-HR" dirty="0" smtClean="0"/>
          </a:p>
          <a:p>
            <a:pPr>
              <a:defRPr/>
            </a:pPr>
            <a:r>
              <a:rPr lang="en-US" dirty="0" err="1" smtClean="0"/>
              <a:t>da</a:t>
            </a:r>
            <a:r>
              <a:rPr lang="en-US" dirty="0" smtClean="0"/>
              <a:t> se </a:t>
            </a:r>
            <a:r>
              <a:rPr lang="en-US" dirty="0" err="1" smtClean="0"/>
              <a:t>sve</a:t>
            </a:r>
            <a:r>
              <a:rPr lang="en-US" dirty="0" smtClean="0"/>
              <a:t> </a:t>
            </a:r>
            <a:r>
              <a:rPr lang="en-US" dirty="0" err="1" smtClean="0"/>
              <a:t>što</a:t>
            </a:r>
            <a:r>
              <a:rPr lang="en-US" dirty="0" smtClean="0"/>
              <a:t> </a:t>
            </a:r>
            <a:r>
              <a:rPr lang="en-US" dirty="0" err="1" smtClean="0"/>
              <a:t>potencijalno</a:t>
            </a:r>
            <a:r>
              <a:rPr lang="en-US" dirty="0" smtClean="0"/>
              <a:t> </a:t>
            </a:r>
            <a:r>
              <a:rPr lang="en-US" dirty="0" err="1" smtClean="0"/>
              <a:t>može</a:t>
            </a:r>
            <a:r>
              <a:rPr lang="en-US" dirty="0" smtClean="0"/>
              <a:t> </a:t>
            </a:r>
            <a:r>
              <a:rPr lang="en-US" dirty="0" err="1" smtClean="0"/>
              <a:t>utjecati</a:t>
            </a:r>
            <a:r>
              <a:rPr lang="en-US" dirty="0" smtClean="0"/>
              <a:t> </a:t>
            </a:r>
            <a:r>
              <a:rPr lang="en-US" dirty="0" err="1" smtClean="0"/>
              <a:t>na</a:t>
            </a:r>
            <a:r>
              <a:rPr lang="en-US" dirty="0" smtClean="0"/>
              <a:t> </a:t>
            </a:r>
            <a:r>
              <a:rPr lang="en-US" dirty="0" err="1" smtClean="0"/>
              <a:t>cijenu</a:t>
            </a:r>
            <a:r>
              <a:rPr lang="en-US" dirty="0" smtClean="0"/>
              <a:t> – </a:t>
            </a:r>
            <a:r>
              <a:rPr lang="en-US" dirty="0" err="1" smtClean="0"/>
              <a:t>fundamentalno</a:t>
            </a:r>
            <a:r>
              <a:rPr lang="en-US" dirty="0" smtClean="0"/>
              <a:t>, </a:t>
            </a:r>
            <a:r>
              <a:rPr lang="en-US" dirty="0" err="1" smtClean="0"/>
              <a:t>politički</a:t>
            </a:r>
            <a:r>
              <a:rPr lang="en-US" dirty="0" smtClean="0"/>
              <a:t>, </a:t>
            </a:r>
            <a:r>
              <a:rPr lang="en-US" dirty="0" err="1" smtClean="0"/>
              <a:t>psihološki</a:t>
            </a:r>
            <a:endParaRPr lang="hr-HR" dirty="0" smtClean="0"/>
          </a:p>
          <a:p>
            <a:pPr>
              <a:defRPr/>
            </a:pPr>
            <a:r>
              <a:rPr lang="en-US" dirty="0" err="1" smtClean="0"/>
              <a:t>ili</a:t>
            </a:r>
            <a:r>
              <a:rPr lang="en-US" dirty="0" smtClean="0"/>
              <a:t> </a:t>
            </a:r>
            <a:r>
              <a:rPr lang="en-US" dirty="0" err="1" smtClean="0"/>
              <a:t>na</a:t>
            </a:r>
            <a:r>
              <a:rPr lang="en-US" dirty="0" smtClean="0"/>
              <a:t> </a:t>
            </a:r>
            <a:r>
              <a:rPr lang="en-US" dirty="0" err="1" smtClean="0"/>
              <a:t>bilo</a:t>
            </a:r>
            <a:r>
              <a:rPr lang="en-US" dirty="0" smtClean="0"/>
              <a:t> </a:t>
            </a:r>
            <a:r>
              <a:rPr lang="en-US" dirty="0" err="1" smtClean="0"/>
              <a:t>koji</a:t>
            </a:r>
            <a:r>
              <a:rPr lang="en-US" dirty="0" smtClean="0"/>
              <a:t> </a:t>
            </a:r>
            <a:r>
              <a:rPr lang="en-US" dirty="0" err="1" smtClean="0"/>
              <a:t>drugi</a:t>
            </a:r>
            <a:r>
              <a:rPr lang="en-US" dirty="0" smtClean="0"/>
              <a:t> </a:t>
            </a:r>
            <a:r>
              <a:rPr lang="en-US" dirty="0" err="1" smtClean="0"/>
              <a:t>način</a:t>
            </a:r>
            <a:r>
              <a:rPr lang="en-US" dirty="0" smtClean="0"/>
              <a:t> –</a:t>
            </a:r>
            <a:r>
              <a:rPr lang="en-US" dirty="0" err="1" smtClean="0"/>
              <a:t>već</a:t>
            </a:r>
            <a:r>
              <a:rPr lang="en-US" dirty="0" smtClean="0"/>
              <a:t> </a:t>
            </a:r>
            <a:r>
              <a:rPr lang="en-US" dirty="0" err="1" smtClean="0"/>
              <a:t>odražava</a:t>
            </a:r>
            <a:r>
              <a:rPr lang="en-US" dirty="0" smtClean="0"/>
              <a:t> u </a:t>
            </a:r>
            <a:r>
              <a:rPr lang="en-US" dirty="0" err="1" smtClean="0"/>
              <a:t>tržišnoj</a:t>
            </a:r>
            <a:r>
              <a:rPr lang="en-US" dirty="0" smtClean="0"/>
              <a:t> </a:t>
            </a:r>
            <a:r>
              <a:rPr lang="en-US" dirty="0" err="1" smtClean="0"/>
              <a:t>cijeni</a:t>
            </a:r>
            <a:r>
              <a:rPr lang="en-US" dirty="0" smtClean="0"/>
              <a:t>. </a:t>
            </a:r>
            <a:r>
              <a:rPr lang="en-US" dirty="0" err="1" smtClean="0"/>
              <a:t>Prema</a:t>
            </a:r>
            <a:r>
              <a:rPr lang="en-US" dirty="0" smtClean="0"/>
              <a:t> tome, </a:t>
            </a:r>
            <a:r>
              <a:rPr lang="en-US" dirty="0" err="1" smtClean="0"/>
              <a:t>slijedi</a:t>
            </a:r>
            <a:r>
              <a:rPr lang="en-US" dirty="0" smtClean="0"/>
              <a:t> </a:t>
            </a:r>
            <a:r>
              <a:rPr lang="en-US" dirty="0" err="1" smtClean="0"/>
              <a:t>da</a:t>
            </a:r>
            <a:r>
              <a:rPr lang="en-US" dirty="0" smtClean="0"/>
              <a:t> </a:t>
            </a:r>
            <a:r>
              <a:rPr lang="en-US" dirty="0" err="1" smtClean="0"/>
              <a:t>jedino</a:t>
            </a:r>
            <a:r>
              <a:rPr lang="en-US" dirty="0" smtClean="0"/>
              <a:t> </a:t>
            </a:r>
            <a:r>
              <a:rPr lang="en-US" dirty="0" err="1" smtClean="0"/>
              <a:t>potrebno</a:t>
            </a:r>
            <a:r>
              <a:rPr lang="en-US" dirty="0" smtClean="0"/>
              <a:t> </a:t>
            </a:r>
            <a:endParaRPr lang="hr-HR" dirty="0" smtClean="0"/>
          </a:p>
          <a:p>
            <a:pPr>
              <a:defRPr/>
            </a:pPr>
            <a:r>
              <a:rPr lang="en-US" dirty="0" err="1" smtClean="0"/>
              <a:t>istražiti</a:t>
            </a:r>
            <a:r>
              <a:rPr lang="en-US" dirty="0" smtClean="0"/>
              <a:t> </a:t>
            </a:r>
            <a:r>
              <a:rPr lang="en-US" dirty="0" err="1" smtClean="0"/>
              <a:t>kretanje</a:t>
            </a:r>
            <a:r>
              <a:rPr lang="en-US" dirty="0" smtClean="0"/>
              <a:t> </a:t>
            </a:r>
            <a:r>
              <a:rPr lang="en-US" dirty="0" err="1" smtClean="0"/>
              <a:t>cijena</a:t>
            </a:r>
            <a:r>
              <a:rPr lang="en-US" dirty="0" smtClean="0"/>
              <a:t>. </a:t>
            </a:r>
            <a:r>
              <a:rPr lang="en-US" dirty="0" err="1" smtClean="0"/>
              <a:t>Iako</a:t>
            </a:r>
            <a:r>
              <a:rPr lang="en-US" dirty="0" smtClean="0"/>
              <a:t> </a:t>
            </a:r>
            <a:r>
              <a:rPr lang="en-US" dirty="0" err="1" smtClean="0"/>
              <a:t>ovakav</a:t>
            </a:r>
            <a:r>
              <a:rPr lang="en-US" dirty="0" smtClean="0"/>
              <a:t> </a:t>
            </a:r>
            <a:r>
              <a:rPr lang="en-US" dirty="0" err="1" smtClean="0"/>
              <a:t>zaključak</a:t>
            </a:r>
            <a:r>
              <a:rPr lang="en-US" dirty="0" smtClean="0"/>
              <a:t> </a:t>
            </a:r>
            <a:r>
              <a:rPr lang="en-US" dirty="0" err="1" smtClean="0"/>
              <a:t>može</a:t>
            </a:r>
            <a:r>
              <a:rPr lang="en-US" dirty="0" smtClean="0"/>
              <a:t> </a:t>
            </a:r>
            <a:r>
              <a:rPr lang="en-US" dirty="0" err="1" smtClean="0"/>
              <a:t>zvučati</a:t>
            </a:r>
            <a:r>
              <a:rPr lang="en-US" dirty="0" smtClean="0"/>
              <a:t> </a:t>
            </a:r>
            <a:r>
              <a:rPr lang="en-US" dirty="0" err="1" smtClean="0"/>
              <a:t>samouvjereno</a:t>
            </a:r>
            <a:r>
              <a:rPr lang="en-US" dirty="0" smtClean="0"/>
              <a:t>,</a:t>
            </a:r>
            <a:endParaRPr lang="hr-HR" dirty="0" smtClean="0"/>
          </a:p>
          <a:p>
            <a:pPr>
              <a:defRPr/>
            </a:pPr>
            <a:r>
              <a:rPr lang="en-US" dirty="0" err="1" smtClean="0"/>
              <a:t>teško</a:t>
            </a:r>
            <a:r>
              <a:rPr lang="en-US" dirty="0" smtClean="0"/>
              <a:t> se s </a:t>
            </a:r>
            <a:r>
              <a:rPr lang="en-US" dirty="0" err="1" smtClean="0"/>
              <a:t>njim</a:t>
            </a:r>
            <a:r>
              <a:rPr lang="en-US" dirty="0" smtClean="0"/>
              <a:t> ne </a:t>
            </a:r>
            <a:r>
              <a:rPr lang="en-US" dirty="0" err="1" smtClean="0"/>
              <a:t>složiti</a:t>
            </a:r>
            <a:r>
              <a:rPr lang="en-US" dirty="0" smtClean="0"/>
              <a:t> </a:t>
            </a:r>
            <a:r>
              <a:rPr lang="en-US" dirty="0" err="1" smtClean="0"/>
              <a:t>ako</a:t>
            </a:r>
            <a:r>
              <a:rPr lang="en-US" dirty="0" smtClean="0"/>
              <a:t> </a:t>
            </a:r>
            <a:r>
              <a:rPr lang="en-US" dirty="0" err="1" smtClean="0"/>
              <a:t>imate</a:t>
            </a:r>
            <a:r>
              <a:rPr lang="en-US" dirty="0" smtClean="0"/>
              <a:t> </a:t>
            </a:r>
            <a:r>
              <a:rPr lang="en-US" dirty="0" err="1" smtClean="0"/>
              <a:t>dovoljno</a:t>
            </a:r>
            <a:r>
              <a:rPr lang="en-US" dirty="0" smtClean="0"/>
              <a:t> </a:t>
            </a:r>
            <a:r>
              <a:rPr lang="en-US" dirty="0" err="1" smtClean="0"/>
              <a:t>vremena</a:t>
            </a:r>
            <a:r>
              <a:rPr lang="en-US" dirty="0" smtClean="0"/>
              <a:t> </a:t>
            </a:r>
            <a:r>
              <a:rPr lang="en-US" dirty="0" err="1" smtClean="0"/>
              <a:t>za</a:t>
            </a:r>
            <a:r>
              <a:rPr lang="en-US" dirty="0" smtClean="0"/>
              <a:t> </a:t>
            </a:r>
            <a:r>
              <a:rPr lang="en-US" dirty="0" err="1" smtClean="0"/>
              <a:t>promišljanje</a:t>
            </a:r>
            <a:r>
              <a:rPr lang="en-US" dirty="0" smtClean="0"/>
              <a:t> </a:t>
            </a:r>
            <a:r>
              <a:rPr lang="en-US" dirty="0" err="1" smtClean="0"/>
              <a:t>njegovog</a:t>
            </a:r>
            <a:r>
              <a:rPr lang="en-US" dirty="0" smtClean="0"/>
              <a:t> </a:t>
            </a:r>
            <a:r>
              <a:rPr lang="en-US" dirty="0" err="1" smtClean="0"/>
              <a:t>pravog</a:t>
            </a:r>
            <a:r>
              <a:rPr lang="en-US" dirty="0" smtClean="0"/>
              <a:t> </a:t>
            </a:r>
            <a:r>
              <a:rPr lang="en-US" dirty="0" err="1" smtClean="0"/>
              <a:t>značenja</a:t>
            </a:r>
            <a:r>
              <a:rPr lang="en-US" dirty="0" smtClean="0"/>
              <a:t>.</a:t>
            </a:r>
            <a:endParaRPr lang="hr-HR" dirty="0" smtClean="0"/>
          </a:p>
          <a:p>
            <a:pPr>
              <a:defRPr/>
            </a:pPr>
            <a:r>
              <a:rPr lang="en-US" dirty="0" err="1" smtClean="0"/>
              <a:t>Sve</a:t>
            </a:r>
            <a:r>
              <a:rPr lang="en-US" dirty="0" smtClean="0"/>
              <a:t> </a:t>
            </a:r>
            <a:r>
              <a:rPr lang="en-US" dirty="0" err="1" smtClean="0"/>
              <a:t>što</a:t>
            </a:r>
            <a:r>
              <a:rPr lang="en-US" dirty="0" smtClean="0"/>
              <a:t> </a:t>
            </a:r>
            <a:r>
              <a:rPr lang="en-US" dirty="0" err="1" smtClean="0"/>
              <a:t>tehničar</a:t>
            </a:r>
            <a:r>
              <a:rPr lang="en-US" dirty="0" smtClean="0"/>
              <a:t> </a:t>
            </a:r>
            <a:r>
              <a:rPr lang="en-US" dirty="0" err="1" smtClean="0"/>
              <a:t>tvrdi</a:t>
            </a:r>
            <a:r>
              <a:rPr lang="en-US" dirty="0" smtClean="0"/>
              <a:t> jest </a:t>
            </a:r>
            <a:r>
              <a:rPr lang="en-US" dirty="0" err="1" smtClean="0"/>
              <a:t>da</a:t>
            </a:r>
            <a:r>
              <a:rPr lang="en-US" dirty="0" smtClean="0"/>
              <a:t> </a:t>
            </a:r>
            <a:r>
              <a:rPr lang="en-US" dirty="0" err="1" smtClean="0"/>
              <a:t>cjenovna</a:t>
            </a:r>
            <a:r>
              <a:rPr lang="en-US" dirty="0" smtClean="0"/>
              <a:t> </a:t>
            </a:r>
            <a:r>
              <a:rPr lang="en-US" dirty="0" err="1" smtClean="0"/>
              <a:t>kretanja</a:t>
            </a:r>
            <a:r>
              <a:rPr lang="en-US" dirty="0" smtClean="0"/>
              <a:t> </a:t>
            </a:r>
            <a:r>
              <a:rPr lang="en-US" dirty="0" err="1" smtClean="0"/>
              <a:t>odražavaju</a:t>
            </a:r>
            <a:r>
              <a:rPr lang="en-US" dirty="0" smtClean="0"/>
              <a:t> </a:t>
            </a:r>
            <a:r>
              <a:rPr lang="en-US" dirty="0" err="1" smtClean="0"/>
              <a:t>promjene</a:t>
            </a:r>
            <a:r>
              <a:rPr lang="en-US" dirty="0" smtClean="0"/>
              <a:t> </a:t>
            </a:r>
            <a:r>
              <a:rPr lang="en-US" dirty="0" err="1" smtClean="0"/>
              <a:t>ponude</a:t>
            </a:r>
            <a:r>
              <a:rPr lang="en-US" dirty="0" smtClean="0"/>
              <a:t> </a:t>
            </a:r>
            <a:r>
              <a:rPr lang="en-US" dirty="0" err="1" smtClean="0"/>
              <a:t>i</a:t>
            </a:r>
            <a:r>
              <a:rPr lang="en-US" dirty="0" smtClean="0"/>
              <a:t> </a:t>
            </a:r>
            <a:r>
              <a:rPr lang="en-US" dirty="0" err="1" smtClean="0"/>
              <a:t>potražnje</a:t>
            </a:r>
            <a:r>
              <a:rPr lang="en-US" dirty="0" smtClean="0"/>
              <a:t>. </a:t>
            </a:r>
            <a:endParaRPr lang="hr-HR" dirty="0" smtClean="0"/>
          </a:p>
          <a:p>
            <a:pPr>
              <a:defRPr/>
            </a:pPr>
            <a:r>
              <a:rPr lang="en-US" dirty="0" err="1" smtClean="0"/>
              <a:t>Ako</a:t>
            </a:r>
            <a:r>
              <a:rPr lang="en-US" dirty="0" smtClean="0"/>
              <a:t> </a:t>
            </a:r>
            <a:r>
              <a:rPr lang="en-US" dirty="0" err="1" smtClean="0"/>
              <a:t>potražnja</a:t>
            </a:r>
            <a:r>
              <a:rPr lang="en-US" dirty="0" smtClean="0"/>
              <a:t> </a:t>
            </a:r>
            <a:r>
              <a:rPr lang="en-US" dirty="0" err="1" smtClean="0"/>
              <a:t>premašuje</a:t>
            </a:r>
            <a:r>
              <a:rPr lang="en-US" dirty="0" smtClean="0"/>
              <a:t> </a:t>
            </a:r>
            <a:r>
              <a:rPr lang="en-US" dirty="0" err="1" smtClean="0"/>
              <a:t>ponudu</a:t>
            </a:r>
            <a:r>
              <a:rPr lang="en-US" dirty="0" smtClean="0"/>
              <a:t>, </a:t>
            </a:r>
            <a:r>
              <a:rPr lang="en-US" dirty="0" err="1" smtClean="0"/>
              <a:t>cijena</a:t>
            </a:r>
            <a:r>
              <a:rPr lang="en-US" dirty="0" smtClean="0"/>
              <a:t> </a:t>
            </a:r>
            <a:r>
              <a:rPr lang="en-US" dirty="0" err="1" smtClean="0"/>
              <a:t>mora</a:t>
            </a:r>
            <a:r>
              <a:rPr lang="en-US" dirty="0" smtClean="0"/>
              <a:t> </a:t>
            </a:r>
            <a:r>
              <a:rPr lang="en-US" dirty="0" err="1" smtClean="0"/>
              <a:t>porasti</a:t>
            </a:r>
            <a:r>
              <a:rPr lang="en-US" dirty="0" smtClean="0"/>
              <a:t>. </a:t>
            </a:r>
            <a:r>
              <a:rPr lang="en-US" dirty="0" err="1" smtClean="0"/>
              <a:t>Ako</a:t>
            </a:r>
            <a:r>
              <a:rPr lang="en-US" dirty="0" smtClean="0"/>
              <a:t> </a:t>
            </a:r>
            <a:r>
              <a:rPr lang="en-US" dirty="0" err="1" smtClean="0"/>
              <a:t>ponuda</a:t>
            </a:r>
            <a:r>
              <a:rPr lang="en-US" dirty="0" smtClean="0"/>
              <a:t> </a:t>
            </a:r>
            <a:r>
              <a:rPr lang="en-US" dirty="0" err="1" smtClean="0"/>
              <a:t>premašuje</a:t>
            </a:r>
            <a:r>
              <a:rPr lang="en-US" dirty="0" smtClean="0"/>
              <a:t> </a:t>
            </a:r>
            <a:r>
              <a:rPr lang="en-US" dirty="0" err="1" smtClean="0"/>
              <a:t>potražnju</a:t>
            </a:r>
            <a:r>
              <a:rPr lang="en-US" dirty="0" smtClean="0"/>
              <a:t>, </a:t>
            </a:r>
            <a:r>
              <a:rPr lang="en-US" dirty="0" err="1" smtClean="0"/>
              <a:t>cijena</a:t>
            </a:r>
            <a:r>
              <a:rPr lang="en-US" dirty="0" smtClean="0"/>
              <a:t> </a:t>
            </a:r>
            <a:r>
              <a:rPr lang="en-US" dirty="0" err="1" smtClean="0"/>
              <a:t>mora</a:t>
            </a:r>
            <a:r>
              <a:rPr lang="en-US" dirty="0" smtClean="0"/>
              <a:t> </a:t>
            </a:r>
            <a:r>
              <a:rPr lang="en-US" dirty="0" err="1" smtClean="0"/>
              <a:t>pasti</a:t>
            </a:r>
            <a:r>
              <a:rPr lang="en-US" dirty="0" smtClean="0"/>
              <a:t>. </a:t>
            </a:r>
            <a:r>
              <a:rPr lang="en-US" dirty="0" err="1" smtClean="0"/>
              <a:t>Ovaj</a:t>
            </a:r>
            <a:r>
              <a:rPr lang="en-US" dirty="0" smtClean="0"/>
              <a:t> je </a:t>
            </a:r>
            <a:r>
              <a:rPr lang="en-US" dirty="0" err="1" smtClean="0"/>
              <a:t>obrazac</a:t>
            </a:r>
            <a:r>
              <a:rPr lang="en-US" dirty="0" smtClean="0"/>
              <a:t> </a:t>
            </a:r>
            <a:r>
              <a:rPr lang="en-US" dirty="0" err="1" smtClean="0"/>
              <a:t>temelj</a:t>
            </a:r>
            <a:r>
              <a:rPr lang="en-US" dirty="0" smtClean="0"/>
              <a:t> </a:t>
            </a:r>
            <a:r>
              <a:rPr lang="en-US" dirty="0" err="1" smtClean="0"/>
              <a:t>svih</a:t>
            </a:r>
            <a:r>
              <a:rPr lang="en-US" dirty="0" smtClean="0"/>
              <a:t> </a:t>
            </a:r>
            <a:r>
              <a:rPr lang="en-US" dirty="0" err="1" smtClean="0"/>
              <a:t>ekonomskih</a:t>
            </a:r>
            <a:r>
              <a:rPr lang="en-US" dirty="0" smtClean="0"/>
              <a:t> </a:t>
            </a:r>
            <a:r>
              <a:rPr lang="en-US" dirty="0" err="1" smtClean="0"/>
              <a:t>i</a:t>
            </a:r>
            <a:r>
              <a:rPr lang="en-US" dirty="0" smtClean="0"/>
              <a:t> </a:t>
            </a:r>
            <a:r>
              <a:rPr lang="en-US" dirty="0" err="1" smtClean="0"/>
              <a:t>fundamentalnih</a:t>
            </a:r>
            <a:r>
              <a:rPr lang="en-US" dirty="0" smtClean="0"/>
              <a:t> </a:t>
            </a:r>
            <a:r>
              <a:rPr lang="en-US" dirty="0" err="1" smtClean="0"/>
              <a:t>predviđanja</a:t>
            </a:r>
            <a:r>
              <a:rPr lang="en-US" dirty="0" smtClean="0"/>
              <a:t>. </a:t>
            </a:r>
            <a:r>
              <a:rPr lang="en-US" dirty="0" err="1" smtClean="0"/>
              <a:t>Tehničar</a:t>
            </a:r>
            <a:r>
              <a:rPr lang="en-US" dirty="0" smtClean="0"/>
              <a:t> </a:t>
            </a:r>
            <a:r>
              <a:rPr lang="en-US" dirty="0" err="1" smtClean="0"/>
              <a:t>shvaća</a:t>
            </a:r>
            <a:r>
              <a:rPr lang="en-US" dirty="0" smtClean="0"/>
              <a:t> </a:t>
            </a:r>
            <a:r>
              <a:rPr lang="en-US" dirty="0" err="1" smtClean="0"/>
              <a:t>ovaj</a:t>
            </a:r>
            <a:r>
              <a:rPr lang="en-US" dirty="0" smtClean="0"/>
              <a:t> </a:t>
            </a:r>
            <a:r>
              <a:rPr lang="en-US" dirty="0" err="1" smtClean="0"/>
              <a:t>obrazac</a:t>
            </a:r>
            <a:r>
              <a:rPr lang="en-US" dirty="0" smtClean="0"/>
              <a:t> </a:t>
            </a:r>
            <a:r>
              <a:rPr lang="en-US" dirty="0" err="1" smtClean="0"/>
              <a:t>na</a:t>
            </a:r>
            <a:r>
              <a:rPr lang="en-US" dirty="0" smtClean="0"/>
              <a:t> </a:t>
            </a:r>
            <a:r>
              <a:rPr lang="en-US" dirty="0" err="1" smtClean="0"/>
              <a:t>obrnut</a:t>
            </a:r>
            <a:r>
              <a:rPr lang="en-US" dirty="0" smtClean="0"/>
              <a:t> </a:t>
            </a:r>
            <a:r>
              <a:rPr lang="en-US" dirty="0" err="1" smtClean="0"/>
              <a:t>način</a:t>
            </a:r>
            <a:r>
              <a:rPr lang="en-US" dirty="0" smtClean="0"/>
              <a:t> </a:t>
            </a:r>
            <a:r>
              <a:rPr lang="en-US" dirty="0" err="1" smtClean="0"/>
              <a:t>i</a:t>
            </a:r>
            <a:r>
              <a:rPr lang="en-US" dirty="0" smtClean="0"/>
              <a:t> </a:t>
            </a:r>
            <a:r>
              <a:rPr lang="en-US" dirty="0" err="1" smtClean="0"/>
              <a:t>dolazi</a:t>
            </a:r>
            <a:r>
              <a:rPr lang="en-US" dirty="0" smtClean="0"/>
              <a:t> do </a:t>
            </a:r>
            <a:r>
              <a:rPr lang="en-US" dirty="0" err="1" smtClean="0"/>
              <a:t>zaključka</a:t>
            </a:r>
            <a:r>
              <a:rPr lang="en-US" dirty="0" smtClean="0"/>
              <a:t> </a:t>
            </a:r>
            <a:r>
              <a:rPr lang="en-US" dirty="0" err="1" smtClean="0"/>
              <a:t>da</a:t>
            </a:r>
            <a:r>
              <a:rPr lang="en-US" dirty="0" smtClean="0"/>
              <a:t> </a:t>
            </a:r>
            <a:r>
              <a:rPr lang="en-US" dirty="0" err="1" smtClean="0"/>
              <a:t>ako</a:t>
            </a:r>
            <a:r>
              <a:rPr lang="en-US" dirty="0" smtClean="0"/>
              <a:t> </a:t>
            </a:r>
            <a:r>
              <a:rPr lang="en-US" dirty="0" err="1" smtClean="0"/>
              <a:t>cijene</a:t>
            </a:r>
            <a:r>
              <a:rPr lang="en-US" dirty="0" smtClean="0"/>
              <a:t> </a:t>
            </a:r>
            <a:r>
              <a:rPr lang="en-US" dirty="0" err="1" smtClean="0"/>
              <a:t>rastu</a:t>
            </a:r>
            <a:r>
              <a:rPr lang="en-US" dirty="0" smtClean="0"/>
              <a:t> </a:t>
            </a:r>
            <a:r>
              <a:rPr lang="en-US" dirty="0" err="1" smtClean="0"/>
              <a:t>zbog</a:t>
            </a:r>
            <a:r>
              <a:rPr lang="en-US" dirty="0" smtClean="0"/>
              <a:t> </a:t>
            </a:r>
            <a:r>
              <a:rPr lang="en-US" dirty="0" err="1" smtClean="0"/>
              <a:t>bilo</a:t>
            </a:r>
            <a:r>
              <a:rPr lang="en-US" dirty="0" smtClean="0"/>
              <a:t> </a:t>
            </a:r>
            <a:r>
              <a:rPr lang="en-US" dirty="0" err="1" smtClean="0"/>
              <a:t>kojeg</a:t>
            </a:r>
            <a:r>
              <a:rPr lang="en-US" dirty="0" smtClean="0"/>
              <a:t> </a:t>
            </a:r>
            <a:r>
              <a:rPr lang="en-US" dirty="0" err="1" smtClean="0"/>
              <a:t>specifičnog</a:t>
            </a:r>
            <a:r>
              <a:rPr lang="en-US" dirty="0" smtClean="0"/>
              <a:t> </a:t>
            </a:r>
            <a:r>
              <a:rPr lang="en-US" dirty="0" err="1" smtClean="0"/>
              <a:t>razloga</a:t>
            </a:r>
            <a:r>
              <a:rPr lang="en-US" dirty="0" smtClean="0"/>
              <a:t>, </a:t>
            </a:r>
            <a:r>
              <a:rPr lang="en-US" dirty="0" err="1" smtClean="0"/>
              <a:t>potražnja</a:t>
            </a:r>
            <a:r>
              <a:rPr lang="en-US" dirty="0" smtClean="0"/>
              <a:t> </a:t>
            </a:r>
            <a:r>
              <a:rPr lang="en-US" dirty="0" err="1" smtClean="0"/>
              <a:t>mora</a:t>
            </a:r>
            <a:r>
              <a:rPr lang="en-US" dirty="0" smtClean="0"/>
              <a:t> </a:t>
            </a:r>
            <a:r>
              <a:rPr lang="en-US" dirty="0" err="1" smtClean="0"/>
              <a:t>premašivati</a:t>
            </a:r>
            <a:r>
              <a:rPr lang="en-US" dirty="0" smtClean="0"/>
              <a:t> </a:t>
            </a:r>
            <a:r>
              <a:rPr lang="en-US" dirty="0" err="1" smtClean="0"/>
              <a:t>ponudu</a:t>
            </a:r>
            <a:r>
              <a:rPr lang="en-US" dirty="0" smtClean="0"/>
              <a:t> </a:t>
            </a:r>
            <a:r>
              <a:rPr lang="en-US" dirty="0" err="1" smtClean="0"/>
              <a:t>te</a:t>
            </a:r>
            <a:r>
              <a:rPr lang="en-US" dirty="0" smtClean="0"/>
              <a:t> </a:t>
            </a:r>
            <a:r>
              <a:rPr lang="en-US" dirty="0" err="1" smtClean="0"/>
              <a:t>fundamentalne</a:t>
            </a:r>
            <a:r>
              <a:rPr lang="en-US" dirty="0" smtClean="0"/>
              <a:t> </a:t>
            </a:r>
            <a:r>
              <a:rPr lang="en-US" dirty="0" err="1" smtClean="0"/>
              <a:t>vrijednosti</a:t>
            </a:r>
            <a:r>
              <a:rPr lang="en-US" dirty="0" smtClean="0"/>
              <a:t> </a:t>
            </a:r>
            <a:r>
              <a:rPr lang="en-US" dirty="0" err="1" smtClean="0"/>
              <a:t>moraju</a:t>
            </a:r>
            <a:r>
              <a:rPr lang="en-US" dirty="0" smtClean="0"/>
              <a:t> </a:t>
            </a:r>
            <a:r>
              <a:rPr lang="en-US" dirty="0" err="1" smtClean="0"/>
              <a:t>rasti</a:t>
            </a:r>
            <a:r>
              <a:rPr lang="en-US" dirty="0" smtClean="0"/>
              <a:t>. </a:t>
            </a:r>
            <a:r>
              <a:rPr lang="en-US" dirty="0" err="1" smtClean="0"/>
              <a:t>Ako</a:t>
            </a:r>
            <a:r>
              <a:rPr lang="en-US" dirty="0" smtClean="0"/>
              <a:t> </a:t>
            </a:r>
            <a:r>
              <a:rPr lang="en-US" dirty="0" err="1" smtClean="0"/>
              <a:t>cijene</a:t>
            </a:r>
            <a:r>
              <a:rPr lang="en-US" dirty="0" smtClean="0"/>
              <a:t> </a:t>
            </a:r>
            <a:r>
              <a:rPr lang="en-US" dirty="0" err="1" smtClean="0"/>
              <a:t>padaju</a:t>
            </a:r>
            <a:r>
              <a:rPr lang="en-US" dirty="0" smtClean="0"/>
              <a:t>, </a:t>
            </a:r>
            <a:r>
              <a:rPr lang="en-US" dirty="0" err="1" smtClean="0"/>
              <a:t>fundamentalne</a:t>
            </a:r>
            <a:r>
              <a:rPr lang="en-US" dirty="0" smtClean="0"/>
              <a:t> </a:t>
            </a:r>
            <a:r>
              <a:rPr lang="en-US" dirty="0" err="1" smtClean="0"/>
              <a:t>vrijednosti</a:t>
            </a:r>
            <a:r>
              <a:rPr lang="en-US" dirty="0" smtClean="0"/>
              <a:t> </a:t>
            </a:r>
            <a:r>
              <a:rPr lang="en-US" dirty="0" err="1" smtClean="0"/>
              <a:t>moraju</a:t>
            </a:r>
            <a:r>
              <a:rPr lang="en-US" dirty="0" smtClean="0"/>
              <a:t> </a:t>
            </a:r>
            <a:r>
              <a:rPr lang="en-US" dirty="0" err="1" smtClean="0"/>
              <a:t>padati</a:t>
            </a:r>
            <a:r>
              <a:rPr lang="en-US" dirty="0" smtClean="0"/>
              <a:t>.</a:t>
            </a:r>
            <a:endParaRPr lang="hr-HR" dirty="0" smtClean="0"/>
          </a:p>
          <a:p>
            <a:pPr>
              <a:defRPr/>
            </a:pPr>
            <a:r>
              <a:rPr lang="en-US" dirty="0" smtClean="0"/>
              <a:t> </a:t>
            </a:r>
            <a:endParaRPr lang="hr-HR" dirty="0" smtClean="0"/>
          </a:p>
          <a:p>
            <a:pPr>
              <a:defRPr/>
            </a:pPr>
            <a:r>
              <a:rPr lang="en-US" dirty="0" smtClean="0"/>
              <a:t>4.1.2. </a:t>
            </a:r>
            <a:r>
              <a:rPr lang="en-US" dirty="0" err="1" smtClean="0"/>
              <a:t>Cijene</a:t>
            </a:r>
            <a:r>
              <a:rPr lang="en-US" dirty="0" smtClean="0"/>
              <a:t> </a:t>
            </a:r>
            <a:r>
              <a:rPr lang="en-US" dirty="0" err="1" smtClean="0"/>
              <a:t>slijede</a:t>
            </a:r>
            <a:r>
              <a:rPr lang="en-US" dirty="0" smtClean="0"/>
              <a:t> </a:t>
            </a:r>
            <a:r>
              <a:rPr lang="en-US" dirty="0" err="1" smtClean="0"/>
              <a:t>trendove</a:t>
            </a:r>
            <a:endParaRPr lang="hr-HR" dirty="0" smtClean="0"/>
          </a:p>
          <a:p>
            <a:pPr>
              <a:defRPr/>
            </a:pPr>
            <a:r>
              <a:rPr lang="en-US" b="1" i="1" dirty="0" smtClean="0"/>
              <a:t> </a:t>
            </a:r>
            <a:endParaRPr lang="hr-HR" dirty="0" smtClean="0"/>
          </a:p>
          <a:p>
            <a:pPr>
              <a:defRPr/>
            </a:pPr>
            <a:r>
              <a:rPr lang="en-US" dirty="0" err="1" smtClean="0"/>
              <a:t>Koncept</a:t>
            </a:r>
            <a:r>
              <a:rPr lang="en-US" dirty="0" smtClean="0"/>
              <a:t> </a:t>
            </a:r>
            <a:r>
              <a:rPr lang="en-US" dirty="0" err="1" smtClean="0"/>
              <a:t>trenda</a:t>
            </a:r>
            <a:r>
              <a:rPr lang="en-US" dirty="0" smtClean="0"/>
              <a:t> je </a:t>
            </a:r>
            <a:r>
              <a:rPr lang="en-US" dirty="0" err="1" smtClean="0"/>
              <a:t>apsolutno</a:t>
            </a:r>
            <a:r>
              <a:rPr lang="en-US" dirty="0" smtClean="0"/>
              <a:t> </a:t>
            </a:r>
            <a:r>
              <a:rPr lang="en-US" dirty="0" err="1" smtClean="0"/>
              <a:t>neophodan</a:t>
            </a:r>
            <a:r>
              <a:rPr lang="en-US" dirty="0" smtClean="0"/>
              <a:t> </a:t>
            </a:r>
            <a:r>
              <a:rPr lang="en-US" dirty="0" err="1" smtClean="0"/>
              <a:t>za</a:t>
            </a:r>
            <a:r>
              <a:rPr lang="en-US" dirty="0" smtClean="0"/>
              <a:t> </a:t>
            </a:r>
            <a:r>
              <a:rPr lang="en-US" dirty="0" err="1" smtClean="0"/>
              <a:t>tehnički</a:t>
            </a:r>
            <a:r>
              <a:rPr lang="en-US" dirty="0" smtClean="0"/>
              <a:t> </a:t>
            </a:r>
            <a:r>
              <a:rPr lang="en-US" dirty="0" err="1" smtClean="0"/>
              <a:t>pristup</a:t>
            </a:r>
            <a:r>
              <a:rPr lang="en-US" dirty="0" smtClean="0"/>
              <a:t>. </a:t>
            </a:r>
            <a:r>
              <a:rPr lang="en-US" dirty="0" err="1" smtClean="0"/>
              <a:t>Ponovno</a:t>
            </a:r>
            <a:r>
              <a:rPr lang="en-US" dirty="0" smtClean="0"/>
              <a:t>, </a:t>
            </a:r>
            <a:r>
              <a:rPr lang="en-US" dirty="0" err="1" smtClean="0"/>
              <a:t>ako</a:t>
            </a:r>
            <a:r>
              <a:rPr lang="en-US" dirty="0" smtClean="0"/>
              <a:t> ne </a:t>
            </a:r>
            <a:r>
              <a:rPr lang="en-US" dirty="0" err="1" smtClean="0"/>
              <a:t>prihvatite</a:t>
            </a:r>
            <a:endParaRPr lang="hr-HR" dirty="0" smtClean="0"/>
          </a:p>
          <a:p>
            <a:pPr>
              <a:defRPr/>
            </a:pPr>
            <a:r>
              <a:rPr lang="en-US" dirty="0" err="1" smtClean="0"/>
              <a:t>pretpostavku</a:t>
            </a:r>
            <a:r>
              <a:rPr lang="en-US" dirty="0" smtClean="0"/>
              <a:t> </a:t>
            </a:r>
            <a:r>
              <a:rPr lang="en-US" dirty="0" err="1" smtClean="0"/>
              <a:t>da</a:t>
            </a:r>
            <a:r>
              <a:rPr lang="en-US" dirty="0" smtClean="0"/>
              <a:t> se </a:t>
            </a:r>
            <a:r>
              <a:rPr lang="en-US" dirty="0" err="1" smtClean="0"/>
              <a:t>tržište</a:t>
            </a:r>
            <a:r>
              <a:rPr lang="en-US" dirty="0" smtClean="0"/>
              <a:t> </a:t>
            </a:r>
            <a:r>
              <a:rPr lang="en-US" dirty="0" err="1" smtClean="0"/>
              <a:t>kreće</a:t>
            </a:r>
            <a:r>
              <a:rPr lang="en-US" dirty="0" smtClean="0"/>
              <a:t> </a:t>
            </a:r>
            <a:r>
              <a:rPr lang="en-US" dirty="0" err="1" smtClean="0"/>
              <a:t>prema</a:t>
            </a:r>
            <a:r>
              <a:rPr lang="en-US" dirty="0" smtClean="0"/>
              <a:t> </a:t>
            </a:r>
            <a:r>
              <a:rPr lang="en-US" dirty="0" err="1" smtClean="0"/>
              <a:t>trendovima</a:t>
            </a:r>
            <a:r>
              <a:rPr lang="en-US" dirty="0" smtClean="0"/>
              <a:t>, </a:t>
            </a:r>
            <a:r>
              <a:rPr lang="en-US" dirty="0" err="1" smtClean="0"/>
              <a:t>nema</a:t>
            </a:r>
            <a:r>
              <a:rPr lang="en-US" dirty="0" smtClean="0"/>
              <a:t> </a:t>
            </a:r>
            <a:r>
              <a:rPr lang="en-US" dirty="0" err="1" smtClean="0"/>
              <a:t>nikakvog</a:t>
            </a:r>
            <a:r>
              <a:rPr lang="en-US" dirty="0" smtClean="0"/>
              <a:t> </a:t>
            </a:r>
            <a:r>
              <a:rPr lang="en-US" dirty="0" err="1" smtClean="0"/>
              <a:t>smisla</a:t>
            </a:r>
            <a:r>
              <a:rPr lang="en-US" dirty="0" smtClean="0"/>
              <a:t> </a:t>
            </a:r>
            <a:r>
              <a:rPr lang="en-US" dirty="0" err="1" smtClean="0"/>
              <a:t>dalje</a:t>
            </a:r>
            <a:r>
              <a:rPr lang="en-US" dirty="0" smtClean="0"/>
              <a:t> </a:t>
            </a:r>
            <a:r>
              <a:rPr lang="en-US" dirty="0" err="1" smtClean="0"/>
              <a:t>čitati</a:t>
            </a:r>
            <a:r>
              <a:rPr lang="en-US" dirty="0" smtClean="0"/>
              <a:t> </a:t>
            </a:r>
            <a:r>
              <a:rPr lang="en-US" dirty="0" err="1" smtClean="0"/>
              <a:t>knjigu</a:t>
            </a:r>
            <a:r>
              <a:rPr lang="en-US" dirty="0" smtClean="0"/>
              <a:t>. </a:t>
            </a:r>
            <a:r>
              <a:rPr lang="en-US" dirty="0" err="1" smtClean="0"/>
              <a:t>Cijeli</a:t>
            </a:r>
            <a:r>
              <a:rPr lang="en-US" dirty="0" smtClean="0"/>
              <a:t> </a:t>
            </a:r>
            <a:r>
              <a:rPr lang="en-US" dirty="0" err="1" smtClean="0"/>
              <a:t>smisao</a:t>
            </a:r>
            <a:r>
              <a:rPr lang="en-US" dirty="0" smtClean="0"/>
              <a:t> </a:t>
            </a:r>
            <a:r>
              <a:rPr lang="en-US" dirty="0" err="1" smtClean="0"/>
              <a:t>prikazivanja</a:t>
            </a:r>
            <a:r>
              <a:rPr lang="en-US" dirty="0" smtClean="0"/>
              <a:t> </a:t>
            </a:r>
            <a:r>
              <a:rPr lang="en-US" dirty="0" err="1" smtClean="0"/>
              <a:t>kretanja</a:t>
            </a:r>
            <a:r>
              <a:rPr lang="en-US" dirty="0" smtClean="0"/>
              <a:t> </a:t>
            </a:r>
            <a:r>
              <a:rPr lang="en-US" dirty="0" err="1" smtClean="0"/>
              <a:t>cijena</a:t>
            </a:r>
            <a:r>
              <a:rPr lang="en-US" dirty="0" smtClean="0"/>
              <a:t> </a:t>
            </a:r>
            <a:r>
              <a:rPr lang="en-US" dirty="0" err="1" smtClean="0"/>
              <a:t>na</a:t>
            </a:r>
            <a:r>
              <a:rPr lang="en-US" dirty="0" smtClean="0"/>
              <a:t> </a:t>
            </a:r>
            <a:r>
              <a:rPr lang="en-US" dirty="0" err="1" smtClean="0"/>
              <a:t>grafikonima</a:t>
            </a:r>
            <a:r>
              <a:rPr lang="en-US" dirty="0" smtClean="0"/>
              <a:t> je </a:t>
            </a:r>
            <a:r>
              <a:rPr lang="en-US" dirty="0" err="1" smtClean="0"/>
              <a:t>identificirati</a:t>
            </a:r>
            <a:r>
              <a:rPr lang="en-US" dirty="0" smtClean="0"/>
              <a:t> </a:t>
            </a:r>
            <a:r>
              <a:rPr lang="en-US" dirty="0" err="1" smtClean="0"/>
              <a:t>trendove</a:t>
            </a:r>
            <a:r>
              <a:rPr lang="en-US" dirty="0" smtClean="0"/>
              <a:t> u </a:t>
            </a:r>
            <a:r>
              <a:rPr lang="en-US" dirty="0" err="1" smtClean="0"/>
              <a:t>ranoj</a:t>
            </a:r>
            <a:r>
              <a:rPr lang="en-US" dirty="0" smtClean="0"/>
              <a:t> </a:t>
            </a:r>
            <a:r>
              <a:rPr lang="en-US" dirty="0" err="1" smtClean="0"/>
              <a:t>fazi</a:t>
            </a:r>
            <a:r>
              <a:rPr lang="en-US" dirty="0" smtClean="0"/>
              <a:t> </a:t>
            </a:r>
            <a:r>
              <a:rPr lang="en-US" dirty="0" err="1" smtClean="0"/>
              <a:t>razvoja</a:t>
            </a:r>
            <a:r>
              <a:rPr lang="en-US" dirty="0" smtClean="0"/>
              <a:t> u </a:t>
            </a:r>
            <a:r>
              <a:rPr lang="en-US" dirty="0" err="1" smtClean="0"/>
              <a:t>svrhu</a:t>
            </a:r>
            <a:r>
              <a:rPr lang="en-US" dirty="0" smtClean="0"/>
              <a:t> </a:t>
            </a:r>
            <a:r>
              <a:rPr lang="en-US" dirty="0" err="1" smtClean="0"/>
              <a:t>trgovanja</a:t>
            </a:r>
            <a:r>
              <a:rPr lang="en-US" dirty="0" smtClean="0"/>
              <a:t> u </a:t>
            </a:r>
            <a:r>
              <a:rPr lang="en-US" dirty="0" err="1" smtClean="0"/>
              <a:t>smjeru</a:t>
            </a:r>
            <a:r>
              <a:rPr lang="en-US" dirty="0" smtClean="0"/>
              <a:t> </a:t>
            </a:r>
            <a:r>
              <a:rPr lang="en-US" dirty="0" err="1" smtClean="0"/>
              <a:t>tih</a:t>
            </a:r>
            <a:r>
              <a:rPr lang="en-US" dirty="0" smtClean="0"/>
              <a:t> </a:t>
            </a:r>
            <a:r>
              <a:rPr lang="en-US" dirty="0" err="1" smtClean="0"/>
              <a:t>trendova</a:t>
            </a:r>
            <a:r>
              <a:rPr lang="en-US" dirty="0" smtClean="0"/>
              <a:t>. </a:t>
            </a:r>
            <a:r>
              <a:rPr lang="en-US" dirty="0" err="1" smtClean="0"/>
              <a:t>Zapravo</a:t>
            </a:r>
            <a:r>
              <a:rPr lang="en-US" dirty="0" smtClean="0"/>
              <a:t>, </a:t>
            </a:r>
            <a:r>
              <a:rPr lang="en-US" dirty="0" err="1" smtClean="0"/>
              <a:t>većina</a:t>
            </a:r>
            <a:r>
              <a:rPr lang="en-US" dirty="0" smtClean="0"/>
              <a:t> </a:t>
            </a:r>
            <a:r>
              <a:rPr lang="en-US" dirty="0" err="1" smtClean="0"/>
              <a:t>tehnika</a:t>
            </a:r>
            <a:r>
              <a:rPr lang="en-US" dirty="0" smtClean="0"/>
              <a:t>  </a:t>
            </a:r>
            <a:r>
              <a:rPr lang="en-US" dirty="0" err="1" smtClean="0"/>
              <a:t>koje</a:t>
            </a:r>
            <a:r>
              <a:rPr lang="en-US" dirty="0" smtClean="0"/>
              <a:t> se </a:t>
            </a:r>
            <a:r>
              <a:rPr lang="en-US" dirty="0" err="1" smtClean="0"/>
              <a:t>koriste</a:t>
            </a:r>
            <a:r>
              <a:rPr lang="en-US" dirty="0" smtClean="0"/>
              <a:t> u </a:t>
            </a:r>
            <a:r>
              <a:rPr lang="en-US" dirty="0" err="1" smtClean="0"/>
              <a:t>ovom</a:t>
            </a:r>
            <a:r>
              <a:rPr lang="en-US" dirty="0" smtClean="0"/>
              <a:t> </a:t>
            </a:r>
            <a:r>
              <a:rPr lang="en-US" dirty="0" err="1" smtClean="0"/>
              <a:t>pristupu</a:t>
            </a:r>
            <a:r>
              <a:rPr lang="en-US" dirty="0" smtClean="0"/>
              <a:t> </a:t>
            </a:r>
            <a:r>
              <a:rPr lang="en-US" dirty="0" err="1" smtClean="0"/>
              <a:t>po</a:t>
            </a:r>
            <a:r>
              <a:rPr lang="en-US" dirty="0" smtClean="0"/>
              <a:t> </a:t>
            </a:r>
            <a:r>
              <a:rPr lang="en-US" dirty="0" err="1" smtClean="0"/>
              <a:t>svojoj</a:t>
            </a:r>
            <a:r>
              <a:rPr lang="en-US" dirty="0" smtClean="0"/>
              <a:t> </a:t>
            </a:r>
            <a:r>
              <a:rPr lang="en-US" dirty="0" err="1" smtClean="0"/>
              <a:t>prirodi</a:t>
            </a:r>
            <a:r>
              <a:rPr lang="en-US" dirty="0" smtClean="0"/>
              <a:t> </a:t>
            </a:r>
            <a:r>
              <a:rPr lang="en-US" dirty="0" err="1" smtClean="0"/>
              <a:t>slijedi</a:t>
            </a:r>
            <a:r>
              <a:rPr lang="en-US" dirty="0" smtClean="0"/>
              <a:t> </a:t>
            </a:r>
            <a:r>
              <a:rPr lang="en-US" dirty="0" err="1" smtClean="0"/>
              <a:t>trendove</a:t>
            </a:r>
            <a:r>
              <a:rPr lang="en-US" dirty="0" smtClean="0"/>
              <a:t>, </a:t>
            </a:r>
            <a:r>
              <a:rPr lang="en-US" dirty="0" err="1" smtClean="0"/>
              <a:t>što</a:t>
            </a:r>
            <a:r>
              <a:rPr lang="en-US" dirty="0" smtClean="0"/>
              <a:t> </a:t>
            </a:r>
            <a:r>
              <a:rPr lang="en-US" dirty="0" err="1" smtClean="0"/>
              <a:t>znači</a:t>
            </a:r>
            <a:r>
              <a:rPr lang="en-US" dirty="0" smtClean="0"/>
              <a:t> </a:t>
            </a:r>
            <a:r>
              <a:rPr lang="en-US" dirty="0" err="1" smtClean="0"/>
              <a:t>da</a:t>
            </a:r>
            <a:r>
              <a:rPr lang="en-US" dirty="0" smtClean="0"/>
              <a:t> je </a:t>
            </a:r>
            <a:r>
              <a:rPr lang="en-US" dirty="0" err="1" smtClean="0"/>
              <a:t>njihova</a:t>
            </a:r>
            <a:r>
              <a:rPr lang="en-US" dirty="0" smtClean="0"/>
              <a:t> </a:t>
            </a:r>
            <a:r>
              <a:rPr lang="en-US" dirty="0" err="1" smtClean="0"/>
              <a:t>namjera</a:t>
            </a:r>
            <a:r>
              <a:rPr lang="en-US" dirty="0" smtClean="0"/>
              <a:t> </a:t>
            </a:r>
            <a:r>
              <a:rPr lang="en-US" dirty="0" err="1" smtClean="0"/>
              <a:t>prepoznati</a:t>
            </a:r>
            <a:r>
              <a:rPr lang="en-US" dirty="0" smtClean="0"/>
              <a:t> </a:t>
            </a:r>
            <a:r>
              <a:rPr lang="en-US" dirty="0" err="1" smtClean="0"/>
              <a:t>i</a:t>
            </a:r>
            <a:r>
              <a:rPr lang="en-US" dirty="0" smtClean="0"/>
              <a:t> </a:t>
            </a:r>
            <a:r>
              <a:rPr lang="en-US" dirty="0" err="1" smtClean="0"/>
              <a:t>slijediti</a:t>
            </a:r>
            <a:r>
              <a:rPr lang="en-US" dirty="0" smtClean="0"/>
              <a:t> </a:t>
            </a:r>
            <a:r>
              <a:rPr lang="en-US" dirty="0" err="1" smtClean="0"/>
              <a:t>postojeće</a:t>
            </a:r>
            <a:r>
              <a:rPr lang="en-US" dirty="0" smtClean="0"/>
              <a:t> </a:t>
            </a:r>
            <a:r>
              <a:rPr lang="en-US" dirty="0" err="1" smtClean="0"/>
              <a:t>trendove</a:t>
            </a:r>
            <a:r>
              <a:rPr lang="en-US" dirty="0" smtClean="0"/>
              <a:t>.</a:t>
            </a:r>
            <a:endParaRPr lang="hr-HR" dirty="0" smtClean="0"/>
          </a:p>
          <a:p>
            <a:pPr>
              <a:defRPr/>
            </a:pPr>
            <a:r>
              <a:rPr lang="en-US" dirty="0" err="1" smtClean="0"/>
              <a:t>Nužna</a:t>
            </a:r>
            <a:r>
              <a:rPr lang="en-US" dirty="0" smtClean="0"/>
              <a:t> </a:t>
            </a:r>
            <a:r>
              <a:rPr lang="en-US" dirty="0" err="1" smtClean="0"/>
              <a:t>posljedica</a:t>
            </a:r>
            <a:r>
              <a:rPr lang="en-US" dirty="0" smtClean="0"/>
              <a:t> </a:t>
            </a:r>
            <a:r>
              <a:rPr lang="en-US" dirty="0" err="1" smtClean="0"/>
              <a:t>pretpostavke</a:t>
            </a:r>
            <a:r>
              <a:rPr lang="en-US" dirty="0" smtClean="0"/>
              <a:t> </a:t>
            </a:r>
            <a:r>
              <a:rPr lang="en-US" dirty="0" err="1" smtClean="0"/>
              <a:t>da</a:t>
            </a:r>
            <a:r>
              <a:rPr lang="en-US" dirty="0" smtClean="0"/>
              <a:t> se </a:t>
            </a:r>
            <a:r>
              <a:rPr lang="en-US" dirty="0" err="1" smtClean="0"/>
              <a:t>cijene</a:t>
            </a:r>
            <a:r>
              <a:rPr lang="en-US" dirty="0" smtClean="0"/>
              <a:t> </a:t>
            </a:r>
            <a:r>
              <a:rPr lang="en-US" dirty="0" err="1" smtClean="0"/>
              <a:t>kreću</a:t>
            </a:r>
            <a:r>
              <a:rPr lang="en-US" dirty="0" smtClean="0"/>
              <a:t> </a:t>
            </a:r>
            <a:r>
              <a:rPr lang="en-US" dirty="0" err="1" smtClean="0"/>
              <a:t>prema</a:t>
            </a:r>
            <a:r>
              <a:rPr lang="en-US" dirty="0" smtClean="0"/>
              <a:t> </a:t>
            </a:r>
            <a:r>
              <a:rPr lang="en-US" dirty="0" err="1" smtClean="0"/>
              <a:t>trendovima</a:t>
            </a:r>
            <a:r>
              <a:rPr lang="en-US" dirty="0" smtClean="0"/>
              <a:t> jest </a:t>
            </a:r>
            <a:r>
              <a:rPr lang="en-US" dirty="0" err="1" smtClean="0"/>
              <a:t>da</a:t>
            </a:r>
            <a:r>
              <a:rPr lang="en-US" dirty="0" smtClean="0"/>
              <a:t> </a:t>
            </a:r>
            <a:r>
              <a:rPr lang="en-US" dirty="0" err="1" smtClean="0"/>
              <a:t>će</a:t>
            </a:r>
            <a:r>
              <a:rPr lang="en-US" dirty="0" smtClean="0"/>
              <a:t> se trend </a:t>
            </a:r>
            <a:r>
              <a:rPr lang="en-US" dirty="0" err="1" smtClean="0"/>
              <a:t>koji</a:t>
            </a:r>
            <a:r>
              <a:rPr lang="en-US" dirty="0" smtClean="0"/>
              <a:t> se </a:t>
            </a:r>
            <a:r>
              <a:rPr lang="en-US" dirty="0" err="1" smtClean="0"/>
              <a:t>trenutačno</a:t>
            </a:r>
            <a:r>
              <a:rPr lang="en-US" dirty="0" smtClean="0"/>
              <a:t> </a:t>
            </a:r>
            <a:r>
              <a:rPr lang="en-US" dirty="0" err="1" smtClean="0"/>
              <a:t>odvija</a:t>
            </a:r>
            <a:r>
              <a:rPr lang="en-US" dirty="0" smtClean="0"/>
              <a:t> </a:t>
            </a:r>
            <a:r>
              <a:rPr lang="en-US" dirty="0" err="1" smtClean="0"/>
              <a:t>vjerojatnije</a:t>
            </a:r>
            <a:r>
              <a:rPr lang="en-US" dirty="0" smtClean="0"/>
              <a:t> </a:t>
            </a:r>
            <a:r>
              <a:rPr lang="en-US" dirty="0" err="1" smtClean="0"/>
              <a:t>nastaviti</a:t>
            </a:r>
            <a:r>
              <a:rPr lang="en-US" dirty="0" smtClean="0"/>
              <a:t> </a:t>
            </a:r>
            <a:r>
              <a:rPr lang="en-US" dirty="0" err="1" smtClean="0"/>
              <a:t>nego</a:t>
            </a:r>
            <a:r>
              <a:rPr lang="en-US" dirty="0" smtClean="0"/>
              <a:t> </a:t>
            </a:r>
            <a:r>
              <a:rPr lang="en-US" dirty="0" err="1" smtClean="0"/>
              <a:t>obrnuti</a:t>
            </a:r>
            <a:r>
              <a:rPr lang="en-US" dirty="0" smtClean="0"/>
              <a:t>. </a:t>
            </a:r>
            <a:r>
              <a:rPr lang="en-US" dirty="0" err="1" smtClean="0"/>
              <a:t>Navedena</a:t>
            </a:r>
            <a:r>
              <a:rPr lang="en-US" dirty="0" smtClean="0"/>
              <a:t> </a:t>
            </a:r>
            <a:r>
              <a:rPr lang="en-US" dirty="0" err="1" smtClean="0"/>
              <a:t>posljedica</a:t>
            </a:r>
            <a:r>
              <a:rPr lang="en-US" dirty="0" smtClean="0"/>
              <a:t> je, </a:t>
            </a:r>
            <a:r>
              <a:rPr lang="en-US" dirty="0" err="1" smtClean="0"/>
              <a:t>naravno</a:t>
            </a:r>
            <a:r>
              <a:rPr lang="en-US" dirty="0" smtClean="0"/>
              <a:t>, </a:t>
            </a:r>
            <a:r>
              <a:rPr lang="en-US" dirty="0" err="1" smtClean="0"/>
              <a:t>adaptacija</a:t>
            </a:r>
            <a:r>
              <a:rPr lang="en-US" dirty="0" smtClean="0"/>
              <a:t> </a:t>
            </a:r>
            <a:r>
              <a:rPr lang="en-US" dirty="0" err="1" smtClean="0"/>
              <a:t>Newtonovog</a:t>
            </a:r>
            <a:r>
              <a:rPr lang="en-US" dirty="0" smtClean="0"/>
              <a:t> </a:t>
            </a:r>
            <a:r>
              <a:rPr lang="en-US" dirty="0" err="1" smtClean="0"/>
              <a:t>prvog</a:t>
            </a:r>
            <a:r>
              <a:rPr lang="en-US" dirty="0" smtClean="0"/>
              <a:t> </a:t>
            </a:r>
            <a:r>
              <a:rPr lang="en-US" dirty="0" err="1" smtClean="0"/>
              <a:t>zakona</a:t>
            </a:r>
            <a:r>
              <a:rPr lang="en-US" dirty="0" smtClean="0"/>
              <a:t> </a:t>
            </a:r>
            <a:r>
              <a:rPr lang="en-US" dirty="0" err="1" smtClean="0"/>
              <a:t>gibanja</a:t>
            </a:r>
            <a:r>
              <a:rPr lang="en-US" dirty="0" smtClean="0"/>
              <a:t>. </a:t>
            </a:r>
            <a:r>
              <a:rPr lang="en-US" dirty="0" err="1" smtClean="0"/>
              <a:t>Drugi</a:t>
            </a:r>
            <a:r>
              <a:rPr lang="en-US" dirty="0" smtClean="0"/>
              <a:t> </a:t>
            </a:r>
            <a:r>
              <a:rPr lang="en-US" dirty="0" err="1" smtClean="0"/>
              <a:t>način</a:t>
            </a:r>
            <a:r>
              <a:rPr lang="en-US" dirty="0" smtClean="0"/>
              <a:t> </a:t>
            </a:r>
            <a:r>
              <a:rPr lang="en-US" dirty="0" err="1" smtClean="0"/>
              <a:t>na</a:t>
            </a:r>
            <a:r>
              <a:rPr lang="en-US" dirty="0" smtClean="0"/>
              <a:t> </a:t>
            </a:r>
            <a:r>
              <a:rPr lang="en-US" dirty="0" err="1" smtClean="0"/>
              <a:t>koji</a:t>
            </a:r>
            <a:r>
              <a:rPr lang="en-US" dirty="0" smtClean="0"/>
              <a:t> se </a:t>
            </a:r>
            <a:r>
              <a:rPr lang="en-US" dirty="0" err="1" smtClean="0"/>
              <a:t>može</a:t>
            </a:r>
            <a:r>
              <a:rPr lang="en-US" dirty="0" smtClean="0"/>
              <a:t> </a:t>
            </a:r>
            <a:r>
              <a:rPr lang="en-US" dirty="0" err="1" smtClean="0"/>
              <a:t>izraziti</a:t>
            </a:r>
            <a:r>
              <a:rPr lang="en-US" dirty="0" smtClean="0"/>
              <a:t> </a:t>
            </a:r>
            <a:r>
              <a:rPr lang="en-US" dirty="0" err="1" smtClean="0"/>
              <a:t>isti</a:t>
            </a:r>
            <a:r>
              <a:rPr lang="en-US" dirty="0" smtClean="0"/>
              <a:t> </a:t>
            </a:r>
            <a:r>
              <a:rPr lang="en-US" dirty="0" err="1" smtClean="0"/>
              <a:t>zaključak</a:t>
            </a:r>
            <a:r>
              <a:rPr lang="en-US" dirty="0" smtClean="0"/>
              <a:t> jest </a:t>
            </a:r>
            <a:r>
              <a:rPr lang="en-US" dirty="0" err="1" smtClean="0"/>
              <a:t>da</a:t>
            </a:r>
            <a:r>
              <a:rPr lang="en-US" dirty="0" smtClean="0"/>
              <a:t> </a:t>
            </a:r>
            <a:r>
              <a:rPr lang="en-US" dirty="0" err="1" smtClean="0"/>
              <a:t>će</a:t>
            </a:r>
            <a:r>
              <a:rPr lang="en-US" dirty="0" smtClean="0"/>
              <a:t> se trend </a:t>
            </a:r>
            <a:r>
              <a:rPr lang="en-US" dirty="0" err="1" smtClean="0"/>
              <a:t>koji</a:t>
            </a:r>
            <a:r>
              <a:rPr lang="en-US" dirty="0" smtClean="0"/>
              <a:t> se </a:t>
            </a:r>
            <a:r>
              <a:rPr lang="en-US" dirty="0" err="1" smtClean="0"/>
              <a:t>trenutačno</a:t>
            </a:r>
            <a:r>
              <a:rPr lang="en-US" dirty="0" smtClean="0"/>
              <a:t> </a:t>
            </a:r>
            <a:r>
              <a:rPr lang="en-US" dirty="0" err="1" smtClean="0"/>
              <a:t>odvija</a:t>
            </a:r>
            <a:r>
              <a:rPr lang="en-US" dirty="0" smtClean="0"/>
              <a:t> </a:t>
            </a:r>
            <a:r>
              <a:rPr lang="en-US" dirty="0" err="1" smtClean="0"/>
              <a:t>nastaviti</a:t>
            </a:r>
            <a:r>
              <a:rPr lang="en-US" dirty="0" smtClean="0"/>
              <a:t> u </a:t>
            </a:r>
            <a:r>
              <a:rPr lang="en-US" dirty="0" err="1" smtClean="0"/>
              <a:t>istom</a:t>
            </a:r>
            <a:r>
              <a:rPr lang="en-US" dirty="0" smtClean="0"/>
              <a:t> </a:t>
            </a:r>
            <a:r>
              <a:rPr lang="en-US" dirty="0" err="1" smtClean="0"/>
              <a:t>smjeru</a:t>
            </a:r>
            <a:r>
              <a:rPr lang="en-US" dirty="0" smtClean="0"/>
              <a:t> </a:t>
            </a:r>
            <a:r>
              <a:rPr lang="en-US" dirty="0" err="1" smtClean="0"/>
              <a:t>sve</a:t>
            </a:r>
            <a:r>
              <a:rPr lang="en-US" dirty="0" smtClean="0"/>
              <a:t> </a:t>
            </a:r>
            <a:r>
              <a:rPr lang="en-US" dirty="0" err="1" smtClean="0"/>
              <a:t>dok</a:t>
            </a:r>
            <a:r>
              <a:rPr lang="en-US" dirty="0" smtClean="0"/>
              <a:t> se ne </a:t>
            </a:r>
            <a:r>
              <a:rPr lang="en-US" dirty="0" err="1" smtClean="0"/>
              <a:t>obrne</a:t>
            </a:r>
            <a:r>
              <a:rPr lang="en-US" dirty="0" smtClean="0"/>
              <a:t>. To je </a:t>
            </a:r>
            <a:r>
              <a:rPr lang="en-US" dirty="0" err="1" smtClean="0"/>
              <a:t>još</a:t>
            </a:r>
            <a:r>
              <a:rPr lang="en-US" dirty="0" smtClean="0"/>
              <a:t> </a:t>
            </a:r>
            <a:r>
              <a:rPr lang="en-US" dirty="0" err="1" smtClean="0"/>
              <a:t>jedan</a:t>
            </a:r>
            <a:r>
              <a:rPr lang="en-US" dirty="0" smtClean="0"/>
              <a:t> </a:t>
            </a:r>
            <a:r>
              <a:rPr lang="en-US" dirty="0" err="1" smtClean="0"/>
              <a:t>zaključak</a:t>
            </a:r>
            <a:r>
              <a:rPr lang="en-US" dirty="0" smtClean="0"/>
              <a:t> </a:t>
            </a:r>
            <a:r>
              <a:rPr lang="en-US" dirty="0" err="1" smtClean="0"/>
              <a:t>koji</a:t>
            </a:r>
            <a:r>
              <a:rPr lang="en-US" dirty="0" smtClean="0"/>
              <a:t> </a:t>
            </a:r>
            <a:r>
              <a:rPr lang="en-US" dirty="0" err="1" smtClean="0"/>
              <a:t>tehničari</a:t>
            </a:r>
            <a:r>
              <a:rPr lang="en-US" dirty="0" smtClean="0"/>
              <a:t> </a:t>
            </a:r>
            <a:r>
              <a:rPr lang="en-US" dirty="0" err="1" smtClean="0"/>
              <a:t>često</a:t>
            </a:r>
            <a:r>
              <a:rPr lang="en-US" dirty="0" smtClean="0"/>
              <a:t> </a:t>
            </a:r>
            <a:r>
              <a:rPr lang="en-US" dirty="0" err="1" smtClean="0"/>
              <a:t>izgovaraju</a:t>
            </a:r>
            <a:r>
              <a:rPr lang="en-US" dirty="0" smtClean="0"/>
              <a:t>. </a:t>
            </a:r>
            <a:r>
              <a:rPr lang="en-US" dirty="0" err="1" smtClean="0"/>
              <a:t>Međutim</a:t>
            </a:r>
            <a:r>
              <a:rPr lang="en-US" dirty="0" smtClean="0"/>
              <a:t>, </a:t>
            </a:r>
            <a:r>
              <a:rPr lang="en-US" dirty="0" err="1" smtClean="0"/>
              <a:t>cijeli</a:t>
            </a:r>
            <a:r>
              <a:rPr lang="en-US" dirty="0" smtClean="0"/>
              <a:t> </a:t>
            </a:r>
            <a:r>
              <a:rPr lang="en-US" dirty="0" err="1" smtClean="0"/>
              <a:t>pristup</a:t>
            </a:r>
            <a:r>
              <a:rPr lang="en-US" dirty="0" smtClean="0"/>
              <a:t> </a:t>
            </a:r>
            <a:r>
              <a:rPr lang="en-US" dirty="0" err="1" smtClean="0"/>
              <a:t>slijeđenja</a:t>
            </a:r>
            <a:r>
              <a:rPr lang="en-US" dirty="0" smtClean="0"/>
              <a:t> </a:t>
            </a:r>
            <a:r>
              <a:rPr lang="en-US" dirty="0" err="1" smtClean="0"/>
              <a:t>trenda</a:t>
            </a:r>
            <a:r>
              <a:rPr lang="en-US" dirty="0" smtClean="0"/>
              <a:t> </a:t>
            </a:r>
            <a:r>
              <a:rPr lang="en-US" dirty="0" err="1" smtClean="0"/>
              <a:t>sastoji</a:t>
            </a:r>
            <a:r>
              <a:rPr lang="en-US" dirty="0" smtClean="0"/>
              <a:t> se u </a:t>
            </a:r>
            <a:r>
              <a:rPr lang="en-US" dirty="0" err="1" smtClean="0"/>
              <a:t>iskorištavanju</a:t>
            </a:r>
            <a:r>
              <a:rPr lang="en-US" dirty="0" smtClean="0"/>
              <a:t> </a:t>
            </a:r>
            <a:r>
              <a:rPr lang="en-US" dirty="0" err="1" smtClean="0"/>
              <a:t>trenutačnog</a:t>
            </a:r>
            <a:r>
              <a:rPr lang="en-US" dirty="0" smtClean="0"/>
              <a:t> </a:t>
            </a:r>
            <a:r>
              <a:rPr lang="en-US" dirty="0" err="1" smtClean="0"/>
              <a:t>trenda</a:t>
            </a:r>
            <a:r>
              <a:rPr lang="en-US" dirty="0" smtClean="0"/>
              <a:t> </a:t>
            </a:r>
            <a:r>
              <a:rPr lang="en-US" dirty="0" err="1" smtClean="0"/>
              <a:t>sve</a:t>
            </a:r>
            <a:r>
              <a:rPr lang="en-US" dirty="0" smtClean="0"/>
              <a:t> </a:t>
            </a:r>
            <a:r>
              <a:rPr lang="en-US" dirty="0" err="1" smtClean="0"/>
              <a:t>dok</a:t>
            </a:r>
            <a:r>
              <a:rPr lang="en-US" dirty="0" smtClean="0"/>
              <a:t> ne </a:t>
            </a:r>
            <a:r>
              <a:rPr lang="en-US" dirty="0" err="1" smtClean="0"/>
              <a:t>pokaže</a:t>
            </a:r>
            <a:r>
              <a:rPr lang="en-US" dirty="0" smtClean="0"/>
              <a:t> </a:t>
            </a:r>
            <a:r>
              <a:rPr lang="en-US" dirty="0" err="1" smtClean="0"/>
              <a:t>signale</a:t>
            </a:r>
            <a:r>
              <a:rPr lang="en-US" dirty="0" smtClean="0"/>
              <a:t> </a:t>
            </a:r>
            <a:r>
              <a:rPr lang="en-US" dirty="0" err="1" smtClean="0"/>
              <a:t>obrata</a:t>
            </a:r>
            <a:r>
              <a:rPr lang="en-US" dirty="0" smtClean="0"/>
              <a:t>.</a:t>
            </a:r>
            <a:endParaRPr lang="hr-HR" dirty="0" smtClean="0"/>
          </a:p>
          <a:p>
            <a:pPr>
              <a:defRPr/>
            </a:pPr>
            <a:r>
              <a:rPr lang="en-US" dirty="0" smtClean="0"/>
              <a:t> </a:t>
            </a:r>
            <a:endParaRPr lang="hr-HR" dirty="0" smtClean="0"/>
          </a:p>
          <a:p>
            <a:pPr>
              <a:defRPr/>
            </a:pPr>
            <a:r>
              <a:rPr lang="en-US" dirty="0" smtClean="0"/>
              <a:t>4.1.3. </a:t>
            </a:r>
            <a:r>
              <a:rPr lang="en-US" dirty="0" err="1" smtClean="0"/>
              <a:t>Povijest</a:t>
            </a:r>
            <a:r>
              <a:rPr lang="en-US" dirty="0" smtClean="0"/>
              <a:t> se </a:t>
            </a:r>
            <a:r>
              <a:rPr lang="en-US" dirty="0" err="1" smtClean="0"/>
              <a:t>ponavlja</a:t>
            </a:r>
            <a:endParaRPr lang="hr-HR" dirty="0" smtClean="0"/>
          </a:p>
          <a:p>
            <a:pPr>
              <a:defRPr/>
            </a:pPr>
            <a:r>
              <a:rPr lang="en-US" b="1" i="1" dirty="0" smtClean="0"/>
              <a:t> </a:t>
            </a:r>
            <a:endParaRPr lang="hr-HR" dirty="0" smtClean="0"/>
          </a:p>
          <a:p>
            <a:pPr>
              <a:defRPr/>
            </a:pPr>
            <a:r>
              <a:rPr lang="en-US" dirty="0" err="1" smtClean="0"/>
              <a:t>Velik</a:t>
            </a:r>
            <a:r>
              <a:rPr lang="en-US" dirty="0" smtClean="0"/>
              <a:t> </a:t>
            </a:r>
            <a:r>
              <a:rPr lang="en-US" dirty="0" err="1" smtClean="0"/>
              <a:t>dio</a:t>
            </a:r>
            <a:r>
              <a:rPr lang="en-US" dirty="0" smtClean="0"/>
              <a:t> </a:t>
            </a:r>
            <a:r>
              <a:rPr lang="en-US" dirty="0" err="1" smtClean="0"/>
              <a:t>tehničke</a:t>
            </a:r>
            <a:r>
              <a:rPr lang="en-US" dirty="0" smtClean="0"/>
              <a:t> </a:t>
            </a:r>
            <a:r>
              <a:rPr lang="en-US" dirty="0" err="1" smtClean="0"/>
              <a:t>analize</a:t>
            </a:r>
            <a:r>
              <a:rPr lang="en-US" dirty="0" smtClean="0"/>
              <a:t> </a:t>
            </a:r>
            <a:r>
              <a:rPr lang="en-US" dirty="0" err="1" smtClean="0"/>
              <a:t>i</a:t>
            </a:r>
            <a:r>
              <a:rPr lang="en-US" dirty="0" smtClean="0"/>
              <a:t> </a:t>
            </a:r>
            <a:r>
              <a:rPr lang="en-US" dirty="0" err="1" smtClean="0"/>
              <a:t>analize</a:t>
            </a:r>
            <a:r>
              <a:rPr lang="en-US" dirty="0" smtClean="0"/>
              <a:t> </a:t>
            </a:r>
            <a:r>
              <a:rPr lang="en-US" dirty="0" err="1" smtClean="0"/>
              <a:t>tržišnih</a:t>
            </a:r>
            <a:r>
              <a:rPr lang="en-US" dirty="0" smtClean="0"/>
              <a:t> </a:t>
            </a:r>
            <a:r>
              <a:rPr lang="en-US" dirty="0" err="1" smtClean="0"/>
              <a:t>kretanja</a:t>
            </a:r>
            <a:r>
              <a:rPr lang="en-US" dirty="0" smtClean="0"/>
              <a:t> </a:t>
            </a:r>
            <a:r>
              <a:rPr lang="en-US" dirty="0" err="1" smtClean="0"/>
              <a:t>odnosi</a:t>
            </a:r>
            <a:r>
              <a:rPr lang="en-US" dirty="0" smtClean="0"/>
              <a:t> se </a:t>
            </a:r>
            <a:r>
              <a:rPr lang="en-US" dirty="0" err="1" smtClean="0"/>
              <a:t>na</a:t>
            </a:r>
            <a:r>
              <a:rPr lang="en-US" dirty="0" smtClean="0"/>
              <a:t> </a:t>
            </a:r>
            <a:r>
              <a:rPr lang="en-US" dirty="0" err="1" smtClean="0"/>
              <a:t>proučavanje</a:t>
            </a:r>
            <a:r>
              <a:rPr lang="en-US" dirty="0" smtClean="0"/>
              <a:t> </a:t>
            </a:r>
            <a:r>
              <a:rPr lang="en-US" dirty="0" err="1" smtClean="0"/>
              <a:t>ljudske</a:t>
            </a:r>
            <a:r>
              <a:rPr lang="en-US" dirty="0" smtClean="0"/>
              <a:t> </a:t>
            </a:r>
            <a:r>
              <a:rPr lang="en-US" dirty="0" err="1" smtClean="0"/>
              <a:t>psihologije</a:t>
            </a:r>
            <a:r>
              <a:rPr lang="en-US" dirty="0" smtClean="0"/>
              <a:t>. </a:t>
            </a:r>
            <a:r>
              <a:rPr lang="en-US" dirty="0" err="1" smtClean="0"/>
              <a:t>Primjerice</a:t>
            </a:r>
            <a:r>
              <a:rPr lang="en-US" dirty="0" smtClean="0"/>
              <a:t>, </a:t>
            </a:r>
            <a:r>
              <a:rPr lang="en-US" dirty="0" err="1" smtClean="0"/>
              <a:t>obrasci</a:t>
            </a:r>
            <a:r>
              <a:rPr lang="en-US" dirty="0" smtClean="0"/>
              <a:t> </a:t>
            </a:r>
            <a:r>
              <a:rPr lang="en-US" dirty="0" err="1" smtClean="0"/>
              <a:t>koji</a:t>
            </a:r>
            <a:r>
              <a:rPr lang="en-US" dirty="0" smtClean="0"/>
              <a:t> se </a:t>
            </a:r>
            <a:r>
              <a:rPr lang="en-US" dirty="0" err="1" smtClean="0"/>
              <a:t>pojavljuju</a:t>
            </a:r>
            <a:r>
              <a:rPr lang="en-US" dirty="0" smtClean="0"/>
              <a:t> </a:t>
            </a:r>
            <a:r>
              <a:rPr lang="en-US" dirty="0" err="1" smtClean="0"/>
              <a:t>na</a:t>
            </a:r>
            <a:r>
              <a:rPr lang="en-US" dirty="0" smtClean="0"/>
              <a:t> </a:t>
            </a:r>
            <a:r>
              <a:rPr lang="en-US" dirty="0" err="1" smtClean="0"/>
              <a:t>grafikonima</a:t>
            </a:r>
            <a:r>
              <a:rPr lang="en-US" dirty="0" smtClean="0"/>
              <a:t>, </a:t>
            </a:r>
            <a:r>
              <a:rPr lang="en-US" dirty="0" err="1" smtClean="0"/>
              <a:t>koji</a:t>
            </a:r>
            <a:r>
              <a:rPr lang="en-US" dirty="0" smtClean="0"/>
              <a:t> </a:t>
            </a:r>
            <a:r>
              <a:rPr lang="en-US" dirty="0" err="1" smtClean="0"/>
              <a:t>su</a:t>
            </a:r>
            <a:r>
              <a:rPr lang="en-US" dirty="0" smtClean="0"/>
              <a:t> </a:t>
            </a:r>
            <a:r>
              <a:rPr lang="en-US" dirty="0" err="1" smtClean="0"/>
              <a:t>identificirani</a:t>
            </a:r>
            <a:r>
              <a:rPr lang="en-US" dirty="0" smtClean="0"/>
              <a:t> </a:t>
            </a:r>
            <a:r>
              <a:rPr lang="en-US" dirty="0" err="1" smtClean="0"/>
              <a:t>i</a:t>
            </a:r>
            <a:r>
              <a:rPr lang="en-US" dirty="0" smtClean="0"/>
              <a:t> </a:t>
            </a:r>
            <a:r>
              <a:rPr lang="en-US" dirty="0" err="1" smtClean="0"/>
              <a:t>kategorizirani</a:t>
            </a:r>
            <a:r>
              <a:rPr lang="en-US" dirty="0" smtClean="0"/>
              <a:t> u </a:t>
            </a:r>
            <a:r>
              <a:rPr lang="en-US" dirty="0" err="1" smtClean="0"/>
              <a:t>posljednjih</a:t>
            </a:r>
            <a:r>
              <a:rPr lang="en-US" dirty="0" smtClean="0"/>
              <a:t> </a:t>
            </a:r>
            <a:r>
              <a:rPr lang="en-US" dirty="0" err="1" smtClean="0"/>
              <a:t>stotinjak</a:t>
            </a:r>
            <a:r>
              <a:rPr lang="en-US" dirty="0" smtClean="0"/>
              <a:t> </a:t>
            </a:r>
            <a:r>
              <a:rPr lang="en-US" dirty="0" err="1" smtClean="0"/>
              <a:t>godina</a:t>
            </a:r>
            <a:r>
              <a:rPr lang="en-US" dirty="0" smtClean="0"/>
              <a:t>, </a:t>
            </a:r>
            <a:r>
              <a:rPr lang="en-US" dirty="0" err="1" smtClean="0"/>
              <a:t>odražavaju</a:t>
            </a:r>
            <a:r>
              <a:rPr lang="en-US" dirty="0" smtClean="0"/>
              <a:t> </a:t>
            </a:r>
            <a:r>
              <a:rPr lang="en-US" dirty="0" err="1" smtClean="0"/>
              <a:t>određene</a:t>
            </a:r>
            <a:r>
              <a:rPr lang="en-US" dirty="0" smtClean="0"/>
              <a:t> </a:t>
            </a:r>
            <a:r>
              <a:rPr lang="en-US" dirty="0" err="1" smtClean="0"/>
              <a:t>slike</a:t>
            </a:r>
            <a:r>
              <a:rPr lang="en-US" dirty="0" smtClean="0"/>
              <a:t> </a:t>
            </a:r>
            <a:r>
              <a:rPr lang="en-US" dirty="0" err="1" smtClean="0"/>
              <a:t>koje</a:t>
            </a:r>
            <a:r>
              <a:rPr lang="en-US" dirty="0" smtClean="0"/>
              <a:t> se </a:t>
            </a:r>
            <a:r>
              <a:rPr lang="en-US" dirty="0" err="1" smtClean="0"/>
              <a:t>stalno</a:t>
            </a:r>
            <a:r>
              <a:rPr lang="en-US" dirty="0" smtClean="0"/>
              <a:t> </a:t>
            </a:r>
            <a:r>
              <a:rPr lang="en-US" dirty="0" err="1" smtClean="0"/>
              <a:t>pojavljuju</a:t>
            </a:r>
            <a:r>
              <a:rPr lang="en-US" dirty="0" smtClean="0"/>
              <a:t> </a:t>
            </a:r>
            <a:r>
              <a:rPr lang="en-US" dirty="0" err="1" smtClean="0"/>
              <a:t>na</a:t>
            </a:r>
            <a:r>
              <a:rPr lang="en-US" dirty="0" smtClean="0"/>
              <a:t> </a:t>
            </a:r>
            <a:r>
              <a:rPr lang="en-US" dirty="0" err="1" smtClean="0"/>
              <a:t>cjenovnim</a:t>
            </a:r>
            <a:r>
              <a:rPr lang="en-US" dirty="0" smtClean="0"/>
              <a:t> </a:t>
            </a:r>
            <a:r>
              <a:rPr lang="en-US" dirty="0" err="1" smtClean="0"/>
              <a:t>grafikonima</a:t>
            </a:r>
            <a:r>
              <a:rPr lang="en-US" dirty="0" smtClean="0"/>
              <a:t>. Te </a:t>
            </a:r>
            <a:r>
              <a:rPr lang="en-US" dirty="0" err="1" smtClean="0"/>
              <a:t>slike</a:t>
            </a:r>
            <a:r>
              <a:rPr lang="en-US" dirty="0" smtClean="0"/>
              <a:t> </a:t>
            </a:r>
            <a:r>
              <a:rPr lang="en-US" dirty="0" err="1" smtClean="0"/>
              <a:t>otkrivaju</a:t>
            </a:r>
            <a:r>
              <a:rPr lang="en-US" dirty="0" smtClean="0"/>
              <a:t> </a:t>
            </a:r>
            <a:r>
              <a:rPr lang="en-US" dirty="0" err="1" smtClean="0"/>
              <a:t>rastuće</a:t>
            </a:r>
            <a:r>
              <a:rPr lang="en-US" dirty="0" smtClean="0"/>
              <a:t> </a:t>
            </a:r>
            <a:r>
              <a:rPr lang="en-US" dirty="0" err="1" smtClean="0"/>
              <a:t>ili</a:t>
            </a:r>
            <a:r>
              <a:rPr lang="en-US" dirty="0" smtClean="0"/>
              <a:t>  </a:t>
            </a:r>
            <a:r>
              <a:rPr lang="en-US" dirty="0" err="1" smtClean="0"/>
              <a:t>padajuće</a:t>
            </a:r>
            <a:r>
              <a:rPr lang="en-US" dirty="0" smtClean="0"/>
              <a:t> </a:t>
            </a:r>
            <a:r>
              <a:rPr lang="en-US" dirty="0" err="1" smtClean="0"/>
              <a:t>psihološko</a:t>
            </a:r>
            <a:r>
              <a:rPr lang="en-US" dirty="0" smtClean="0"/>
              <a:t> </a:t>
            </a:r>
            <a:r>
              <a:rPr lang="en-US" dirty="0" err="1" smtClean="0"/>
              <a:t>raspoloženje</a:t>
            </a:r>
            <a:r>
              <a:rPr lang="en-US" dirty="0" smtClean="0"/>
              <a:t> </a:t>
            </a:r>
            <a:r>
              <a:rPr lang="en-US" dirty="0" err="1" smtClean="0"/>
              <a:t>tržišta</a:t>
            </a:r>
            <a:r>
              <a:rPr lang="en-US" dirty="0" smtClean="0"/>
              <a:t>. S </a:t>
            </a:r>
            <a:r>
              <a:rPr lang="en-US" dirty="0" err="1" smtClean="0"/>
              <a:t>obzirom</a:t>
            </a:r>
            <a:r>
              <a:rPr lang="en-US" dirty="0" smtClean="0"/>
              <a:t> </a:t>
            </a:r>
            <a:r>
              <a:rPr lang="en-US" dirty="0" err="1" smtClean="0"/>
              <a:t>da</a:t>
            </a:r>
            <a:r>
              <a:rPr lang="en-US" dirty="0" smtClean="0"/>
              <a:t> </a:t>
            </a:r>
            <a:r>
              <a:rPr lang="en-US" dirty="0" err="1" smtClean="0"/>
              <a:t>su</a:t>
            </a:r>
            <a:r>
              <a:rPr lang="en-US" dirty="0" smtClean="0"/>
              <a:t> </a:t>
            </a:r>
            <a:r>
              <a:rPr lang="en-US" dirty="0" err="1" smtClean="0"/>
              <a:t>nam</a:t>
            </a:r>
            <a:r>
              <a:rPr lang="en-US" dirty="0" smtClean="0"/>
              <a:t> </a:t>
            </a:r>
            <a:r>
              <a:rPr lang="en-US" dirty="0" err="1" smtClean="0"/>
              <a:t>ti</a:t>
            </a:r>
            <a:r>
              <a:rPr lang="en-US" dirty="0" smtClean="0"/>
              <a:t> </a:t>
            </a:r>
            <a:r>
              <a:rPr lang="en-US" dirty="0" err="1" smtClean="0"/>
              <a:t>obrasci</a:t>
            </a:r>
            <a:r>
              <a:rPr lang="en-US" dirty="0" smtClean="0"/>
              <a:t> </a:t>
            </a:r>
            <a:r>
              <a:rPr lang="en-US" dirty="0" err="1" smtClean="0"/>
              <a:t>dobro</a:t>
            </a:r>
            <a:r>
              <a:rPr lang="en-US" dirty="0" smtClean="0"/>
              <a:t> </a:t>
            </a:r>
            <a:r>
              <a:rPr lang="en-US" dirty="0" err="1" smtClean="0"/>
              <a:t>služili</a:t>
            </a:r>
            <a:r>
              <a:rPr lang="en-US" dirty="0" smtClean="0"/>
              <a:t> u </a:t>
            </a:r>
            <a:r>
              <a:rPr lang="en-US" dirty="0" err="1" smtClean="0"/>
              <a:t>prošlosti</a:t>
            </a:r>
            <a:r>
              <a:rPr lang="en-US" dirty="0" smtClean="0"/>
              <a:t>, </a:t>
            </a:r>
            <a:r>
              <a:rPr lang="en-US" dirty="0" err="1" smtClean="0"/>
              <a:t>pretpostavlja</a:t>
            </a:r>
            <a:r>
              <a:rPr lang="en-US" dirty="0" smtClean="0"/>
              <a:t> se </a:t>
            </a:r>
            <a:r>
              <a:rPr lang="en-US" dirty="0" err="1" smtClean="0"/>
              <a:t>da</a:t>
            </a:r>
            <a:r>
              <a:rPr lang="en-US" dirty="0" smtClean="0"/>
              <a:t> </a:t>
            </a:r>
            <a:r>
              <a:rPr lang="en-US" dirty="0" err="1" smtClean="0"/>
              <a:t>će</a:t>
            </a:r>
            <a:r>
              <a:rPr lang="en-US" dirty="0" smtClean="0"/>
              <a:t> </a:t>
            </a:r>
            <a:r>
              <a:rPr lang="en-US" dirty="0" err="1" smtClean="0"/>
              <a:t>dobro</a:t>
            </a:r>
            <a:r>
              <a:rPr lang="en-US" dirty="0" smtClean="0"/>
              <a:t> </a:t>
            </a:r>
            <a:r>
              <a:rPr lang="en-US" dirty="0" err="1" smtClean="0"/>
              <a:t>služiti</a:t>
            </a:r>
            <a:r>
              <a:rPr lang="en-US" dirty="0" smtClean="0"/>
              <a:t> </a:t>
            </a:r>
            <a:r>
              <a:rPr lang="en-US" dirty="0" err="1" smtClean="0"/>
              <a:t>i</a:t>
            </a:r>
            <a:r>
              <a:rPr lang="en-US" dirty="0" smtClean="0"/>
              <a:t> u </a:t>
            </a:r>
            <a:r>
              <a:rPr lang="en-US" dirty="0" err="1" smtClean="0"/>
              <a:t>budućnosti</a:t>
            </a:r>
            <a:r>
              <a:rPr lang="en-US" dirty="0" smtClean="0"/>
              <a:t>. Oni se </a:t>
            </a:r>
            <a:r>
              <a:rPr lang="en-US" dirty="0" err="1" smtClean="0"/>
              <a:t>temelje</a:t>
            </a:r>
            <a:r>
              <a:rPr lang="en-US" dirty="0" smtClean="0"/>
              <a:t> </a:t>
            </a:r>
            <a:r>
              <a:rPr lang="en-US" dirty="0" err="1" smtClean="0"/>
              <a:t>na</a:t>
            </a:r>
            <a:r>
              <a:rPr lang="en-US" dirty="0" smtClean="0"/>
              <a:t> </a:t>
            </a:r>
            <a:r>
              <a:rPr lang="en-US" dirty="0" err="1" smtClean="0"/>
              <a:t>analizi</a:t>
            </a:r>
            <a:r>
              <a:rPr lang="en-US" dirty="0" smtClean="0"/>
              <a:t> </a:t>
            </a:r>
            <a:r>
              <a:rPr lang="en-US" dirty="0" err="1" smtClean="0"/>
              <a:t>ljudske</a:t>
            </a:r>
            <a:r>
              <a:rPr lang="en-US" dirty="0" smtClean="0"/>
              <a:t> </a:t>
            </a:r>
            <a:r>
              <a:rPr lang="en-US" dirty="0" err="1" smtClean="0"/>
              <a:t>psihologije</a:t>
            </a:r>
            <a:r>
              <a:rPr lang="en-US" dirty="0" smtClean="0"/>
              <a:t> </a:t>
            </a:r>
            <a:r>
              <a:rPr lang="en-US" dirty="0" err="1" smtClean="0"/>
              <a:t>koja</a:t>
            </a:r>
            <a:r>
              <a:rPr lang="en-US" dirty="0" smtClean="0"/>
              <a:t> </a:t>
            </a:r>
            <a:r>
              <a:rPr lang="en-US" dirty="0" err="1" smtClean="0"/>
              <a:t>nema</a:t>
            </a:r>
            <a:r>
              <a:rPr lang="en-US" dirty="0" smtClean="0"/>
              <a:t> </a:t>
            </a:r>
            <a:r>
              <a:rPr lang="en-US" dirty="0" err="1" smtClean="0"/>
              <a:t>izraženu</a:t>
            </a:r>
            <a:r>
              <a:rPr lang="en-US" dirty="0" smtClean="0"/>
              <a:t> </a:t>
            </a:r>
            <a:r>
              <a:rPr lang="en-US" dirty="0" err="1" smtClean="0"/>
              <a:t>tendenciju</a:t>
            </a:r>
            <a:r>
              <a:rPr lang="en-US" dirty="0" smtClean="0"/>
              <a:t> </a:t>
            </a:r>
            <a:r>
              <a:rPr lang="en-US" dirty="0" err="1" smtClean="0"/>
              <a:t>promjene</a:t>
            </a:r>
            <a:r>
              <a:rPr lang="en-US" dirty="0" smtClean="0"/>
              <a:t>. </a:t>
            </a:r>
            <a:endParaRPr lang="hr-HR" dirty="0" smtClean="0"/>
          </a:p>
          <a:p>
            <a:pPr>
              <a:defRPr/>
            </a:pPr>
            <a:r>
              <a:rPr lang="en-US" dirty="0" err="1" smtClean="0"/>
              <a:t>Drugi</a:t>
            </a:r>
            <a:r>
              <a:rPr lang="en-US" dirty="0" smtClean="0"/>
              <a:t> </a:t>
            </a:r>
            <a:r>
              <a:rPr lang="en-US" dirty="0" err="1" smtClean="0"/>
              <a:t>način</a:t>
            </a:r>
            <a:r>
              <a:rPr lang="en-US" dirty="0" smtClean="0"/>
              <a:t> </a:t>
            </a:r>
            <a:r>
              <a:rPr lang="en-US" dirty="0" err="1" smtClean="0"/>
              <a:t>na</a:t>
            </a:r>
            <a:r>
              <a:rPr lang="en-US" dirty="0" smtClean="0"/>
              <a:t> </a:t>
            </a:r>
            <a:r>
              <a:rPr lang="en-US" dirty="0" err="1" smtClean="0"/>
              <a:t>koji</a:t>
            </a:r>
            <a:r>
              <a:rPr lang="en-US" dirty="0" smtClean="0"/>
              <a:t> </a:t>
            </a:r>
            <a:r>
              <a:rPr lang="en-US" dirty="0" err="1" smtClean="0"/>
              <a:t>smo</a:t>
            </a:r>
            <a:r>
              <a:rPr lang="en-US" dirty="0" smtClean="0"/>
              <a:t> </a:t>
            </a:r>
            <a:r>
              <a:rPr lang="en-US" dirty="0" err="1" smtClean="0"/>
              <a:t>mogli</a:t>
            </a:r>
            <a:r>
              <a:rPr lang="en-US" dirty="0" smtClean="0"/>
              <a:t> </a:t>
            </a:r>
            <a:r>
              <a:rPr lang="en-US" dirty="0" err="1" smtClean="0"/>
              <a:t>izreći</a:t>
            </a:r>
            <a:r>
              <a:rPr lang="en-US" dirty="0" smtClean="0"/>
              <a:t> </a:t>
            </a:r>
            <a:r>
              <a:rPr lang="en-US" dirty="0" err="1" smtClean="0"/>
              <a:t>zaključak</a:t>
            </a:r>
            <a:r>
              <a:rPr lang="en-US" dirty="0" smtClean="0"/>
              <a:t> </a:t>
            </a:r>
            <a:r>
              <a:rPr lang="en-US" dirty="0" err="1" smtClean="0"/>
              <a:t>da</a:t>
            </a:r>
            <a:r>
              <a:rPr lang="en-US" dirty="0" smtClean="0"/>
              <a:t> se </a:t>
            </a:r>
            <a:r>
              <a:rPr lang="en-US" dirty="0" err="1" smtClean="0"/>
              <a:t>povijest</a:t>
            </a:r>
            <a:r>
              <a:rPr lang="en-US" dirty="0" smtClean="0"/>
              <a:t> </a:t>
            </a:r>
            <a:r>
              <a:rPr lang="en-US" dirty="0" err="1" smtClean="0"/>
              <a:t>ponavlja</a:t>
            </a:r>
            <a:r>
              <a:rPr lang="en-US" dirty="0" smtClean="0"/>
              <a:t> jest </a:t>
            </a:r>
            <a:r>
              <a:rPr lang="en-US" dirty="0" err="1" smtClean="0"/>
              <a:t>da</a:t>
            </a:r>
            <a:r>
              <a:rPr lang="en-US" dirty="0" smtClean="0"/>
              <a:t> </a:t>
            </a:r>
            <a:r>
              <a:rPr lang="en-US" dirty="0" err="1" smtClean="0"/>
              <a:t>ključ</a:t>
            </a:r>
            <a:r>
              <a:rPr lang="en-US" dirty="0" smtClean="0"/>
              <a:t> </a:t>
            </a:r>
            <a:r>
              <a:rPr lang="en-US" dirty="0" err="1" smtClean="0"/>
              <a:t>za</a:t>
            </a:r>
            <a:r>
              <a:rPr lang="en-US" dirty="0" smtClean="0"/>
              <a:t> </a:t>
            </a:r>
            <a:r>
              <a:rPr lang="en-US" dirty="0" err="1" smtClean="0"/>
              <a:t>razumijevanje</a:t>
            </a:r>
            <a:r>
              <a:rPr lang="en-US" dirty="0" smtClean="0"/>
              <a:t> </a:t>
            </a:r>
            <a:r>
              <a:rPr lang="en-US" dirty="0" err="1" smtClean="0"/>
              <a:t>budućnosti</a:t>
            </a:r>
            <a:r>
              <a:rPr lang="en-US" dirty="0" smtClean="0"/>
              <a:t> </a:t>
            </a:r>
            <a:r>
              <a:rPr lang="en-US" dirty="0" err="1" smtClean="0"/>
              <a:t>leži</a:t>
            </a:r>
            <a:r>
              <a:rPr lang="en-US" dirty="0" smtClean="0"/>
              <a:t> u </a:t>
            </a:r>
            <a:r>
              <a:rPr lang="en-US" dirty="0" err="1" smtClean="0"/>
              <a:t>prošlosti</a:t>
            </a:r>
            <a:r>
              <a:rPr lang="en-US" dirty="0" smtClean="0"/>
              <a:t>, </a:t>
            </a:r>
            <a:r>
              <a:rPr lang="en-US" dirty="0" err="1" smtClean="0"/>
              <a:t>ili</a:t>
            </a:r>
            <a:r>
              <a:rPr lang="en-US" dirty="0" smtClean="0"/>
              <a:t> </a:t>
            </a:r>
            <a:r>
              <a:rPr lang="en-US" dirty="0" err="1" smtClean="0"/>
              <a:t>da</a:t>
            </a:r>
            <a:r>
              <a:rPr lang="en-US" dirty="0" smtClean="0"/>
              <a:t> je </a:t>
            </a:r>
            <a:r>
              <a:rPr lang="en-US" dirty="0" err="1" smtClean="0"/>
              <a:t>budućnost</a:t>
            </a:r>
            <a:r>
              <a:rPr lang="en-US" dirty="0" smtClean="0"/>
              <a:t> </a:t>
            </a:r>
            <a:r>
              <a:rPr lang="en-US" dirty="0" err="1" smtClean="0"/>
              <a:t>samo</a:t>
            </a:r>
            <a:r>
              <a:rPr lang="en-US" dirty="0" smtClean="0"/>
              <a:t> </a:t>
            </a:r>
            <a:r>
              <a:rPr lang="en-US" dirty="0" err="1" smtClean="0"/>
              <a:t>ponavljanje</a:t>
            </a:r>
            <a:r>
              <a:rPr lang="en-US" dirty="0" smtClean="0"/>
              <a:t> </a:t>
            </a:r>
            <a:r>
              <a:rPr lang="en-US" dirty="0" err="1" smtClean="0"/>
              <a:t>prošlosti</a:t>
            </a:r>
            <a:r>
              <a:rPr lang="en-US" dirty="0" smtClean="0"/>
              <a:t>.</a:t>
            </a:r>
            <a:endParaRPr lang="hr-HR" dirty="0" smtClean="0"/>
          </a:p>
          <a:p>
            <a:pPr>
              <a:defRPr/>
            </a:pPr>
            <a:r>
              <a:rPr lang="en-US" dirty="0" smtClean="0"/>
              <a:t> </a:t>
            </a:r>
            <a:endParaRPr lang="hr-HR" dirty="0" smtClean="0"/>
          </a:p>
          <a:p>
            <a:pPr>
              <a:defRPr/>
            </a:pPr>
            <a:r>
              <a:rPr lang="en-US" dirty="0" err="1" smtClean="0"/>
              <a:t>Dok</a:t>
            </a:r>
            <a:r>
              <a:rPr lang="en-US" dirty="0" smtClean="0"/>
              <a:t> se </a:t>
            </a:r>
            <a:r>
              <a:rPr lang="en-US" dirty="0" err="1" smtClean="0"/>
              <a:t>tehnička</a:t>
            </a:r>
            <a:r>
              <a:rPr lang="en-US" dirty="0" smtClean="0"/>
              <a:t> </a:t>
            </a:r>
            <a:r>
              <a:rPr lang="en-US" dirty="0" err="1" smtClean="0"/>
              <a:t>analiza</a:t>
            </a:r>
            <a:r>
              <a:rPr lang="en-US" dirty="0" smtClean="0"/>
              <a:t> </a:t>
            </a:r>
            <a:r>
              <a:rPr lang="en-US" dirty="0" err="1" smtClean="0"/>
              <a:t>koncentrira</a:t>
            </a:r>
            <a:r>
              <a:rPr lang="en-US" dirty="0" smtClean="0"/>
              <a:t> </a:t>
            </a:r>
            <a:r>
              <a:rPr lang="en-US" dirty="0" err="1" smtClean="0"/>
              <a:t>na</a:t>
            </a:r>
            <a:r>
              <a:rPr lang="en-US" dirty="0" smtClean="0"/>
              <a:t> </a:t>
            </a:r>
            <a:r>
              <a:rPr lang="en-US" dirty="0" err="1" smtClean="0"/>
              <a:t>analizu</a:t>
            </a:r>
            <a:r>
              <a:rPr lang="en-US" dirty="0" smtClean="0"/>
              <a:t> </a:t>
            </a:r>
            <a:r>
              <a:rPr lang="en-US" dirty="0" err="1" smtClean="0"/>
              <a:t>tržišnih</a:t>
            </a:r>
            <a:r>
              <a:rPr lang="en-US" dirty="0" smtClean="0"/>
              <a:t> </a:t>
            </a:r>
            <a:r>
              <a:rPr lang="en-US" dirty="0" err="1" smtClean="0"/>
              <a:t>kretanja</a:t>
            </a:r>
            <a:r>
              <a:rPr lang="en-US" dirty="0" smtClean="0"/>
              <a:t>, </a:t>
            </a:r>
            <a:r>
              <a:rPr lang="en-US" dirty="0" err="1" smtClean="0"/>
              <a:t>fundamentalna</a:t>
            </a:r>
            <a:r>
              <a:rPr lang="en-US" dirty="0" smtClean="0"/>
              <a:t> </a:t>
            </a:r>
            <a:r>
              <a:rPr lang="en-US" dirty="0" err="1" smtClean="0"/>
              <a:t>analiza</a:t>
            </a:r>
            <a:r>
              <a:rPr lang="en-US" dirty="0" smtClean="0"/>
              <a:t> </a:t>
            </a:r>
            <a:r>
              <a:rPr lang="en-US" dirty="0" err="1" smtClean="0"/>
              <a:t>usmjerava</a:t>
            </a:r>
            <a:r>
              <a:rPr lang="en-US" dirty="0" smtClean="0"/>
              <a:t> </a:t>
            </a:r>
            <a:r>
              <a:rPr lang="en-US" dirty="0" err="1" smtClean="0"/>
              <a:t>pažnju</a:t>
            </a:r>
            <a:r>
              <a:rPr lang="en-US" dirty="0" smtClean="0"/>
              <a:t> </a:t>
            </a:r>
            <a:r>
              <a:rPr lang="en-US" dirty="0" err="1" smtClean="0"/>
              <a:t>na</a:t>
            </a:r>
            <a:r>
              <a:rPr lang="en-US" dirty="0" smtClean="0"/>
              <a:t> </a:t>
            </a:r>
            <a:r>
              <a:rPr lang="en-US" dirty="0" err="1" smtClean="0"/>
              <a:t>promjene</a:t>
            </a:r>
            <a:r>
              <a:rPr lang="en-US" dirty="0" smtClean="0"/>
              <a:t> </a:t>
            </a:r>
            <a:r>
              <a:rPr lang="en-US" dirty="0" err="1" smtClean="0"/>
              <a:t>ponude</a:t>
            </a:r>
            <a:r>
              <a:rPr lang="en-US" dirty="0" smtClean="0"/>
              <a:t> </a:t>
            </a:r>
            <a:r>
              <a:rPr lang="en-US" dirty="0" err="1" smtClean="0"/>
              <a:t>i</a:t>
            </a:r>
            <a:r>
              <a:rPr lang="en-US" dirty="0" smtClean="0"/>
              <a:t> </a:t>
            </a:r>
            <a:r>
              <a:rPr lang="en-US" dirty="0" err="1" smtClean="0"/>
              <a:t>potražnje</a:t>
            </a:r>
            <a:r>
              <a:rPr lang="en-US" dirty="0" smtClean="0"/>
              <a:t> </a:t>
            </a:r>
            <a:r>
              <a:rPr lang="en-US" dirty="0" err="1" smtClean="0"/>
              <a:t>koje</a:t>
            </a:r>
            <a:r>
              <a:rPr lang="en-US" dirty="0" smtClean="0"/>
              <a:t> </a:t>
            </a:r>
            <a:r>
              <a:rPr lang="en-US" dirty="0" err="1" smtClean="0"/>
              <a:t>uzrokuju</a:t>
            </a:r>
            <a:r>
              <a:rPr lang="en-US" dirty="0" smtClean="0"/>
              <a:t> </a:t>
            </a:r>
            <a:r>
              <a:rPr lang="en-US" dirty="0" err="1" smtClean="0"/>
              <a:t>rast</a:t>
            </a:r>
            <a:r>
              <a:rPr lang="en-US" dirty="0" smtClean="0"/>
              <a:t> </a:t>
            </a:r>
            <a:r>
              <a:rPr lang="en-US" dirty="0" err="1" smtClean="0"/>
              <a:t>ili</a:t>
            </a:r>
            <a:r>
              <a:rPr lang="en-US" dirty="0" smtClean="0"/>
              <a:t> pad </a:t>
            </a:r>
            <a:r>
              <a:rPr lang="en-US" dirty="0" err="1" smtClean="0"/>
              <a:t>cijena</a:t>
            </a:r>
            <a:r>
              <a:rPr lang="en-US" dirty="0" smtClean="0"/>
              <a:t>, </a:t>
            </a:r>
            <a:r>
              <a:rPr lang="en-US" dirty="0" err="1" smtClean="0"/>
              <a:t>ili</a:t>
            </a:r>
            <a:r>
              <a:rPr lang="en-US" dirty="0" smtClean="0"/>
              <a:t> </a:t>
            </a:r>
            <a:r>
              <a:rPr lang="en-US" dirty="0" err="1" smtClean="0"/>
              <a:t>pak</a:t>
            </a:r>
            <a:r>
              <a:rPr lang="en-US" dirty="0" smtClean="0"/>
              <a:t> </a:t>
            </a:r>
            <a:r>
              <a:rPr lang="en-US" dirty="0" err="1" smtClean="0"/>
              <a:t>ostanak</a:t>
            </a:r>
            <a:r>
              <a:rPr lang="en-US" dirty="0" smtClean="0"/>
              <a:t> </a:t>
            </a:r>
            <a:r>
              <a:rPr lang="en-US" dirty="0" err="1" smtClean="0"/>
              <a:t>na</a:t>
            </a:r>
            <a:r>
              <a:rPr lang="en-US" dirty="0" smtClean="0"/>
              <a:t> </a:t>
            </a:r>
            <a:r>
              <a:rPr lang="en-US" dirty="0" err="1" smtClean="0"/>
              <a:t>istoj</a:t>
            </a:r>
            <a:r>
              <a:rPr lang="en-US" dirty="0" smtClean="0"/>
              <a:t> </a:t>
            </a:r>
            <a:r>
              <a:rPr lang="en-US" dirty="0" err="1" smtClean="0"/>
              <a:t>razini</a:t>
            </a:r>
            <a:r>
              <a:rPr lang="en-US" dirty="0" smtClean="0"/>
              <a:t>.</a:t>
            </a:r>
            <a:endParaRPr lang="hr-HR" dirty="0" smtClean="0"/>
          </a:p>
          <a:p>
            <a:pPr>
              <a:defRPr/>
            </a:pPr>
            <a:endParaRPr lang="hr-HR" dirty="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7B9B4609-1F97-41B0-AD8C-FB1A5EB42AA8}" type="slidenum">
              <a:rPr lang="hr-HR" smtClean="0"/>
              <a:pPr eaLnBrk="1" hangingPunct="1"/>
              <a:t>19</a:t>
            </a:fld>
            <a:endParaRPr lang="hr-H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r-HR"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17CBB57A-073F-4371-AEA5-ABA3613F32EB}" type="slidenum">
              <a:rPr lang="hr-HR" smtClean="0"/>
              <a:pPr eaLnBrk="1" hangingPunct="1"/>
              <a:t>22</a:t>
            </a:fld>
            <a:endParaRPr lang="hr-H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r-HR"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DF39748F-9527-4AF0-89E2-42753945C3F2}" type="slidenum">
              <a:rPr lang="hr-HR" smtClean="0"/>
              <a:pPr eaLnBrk="1" hangingPunct="1"/>
              <a:t>23</a:t>
            </a:fld>
            <a:endParaRPr lang="hr-H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smtClean="0"/>
              <a:t>Cost-benefit analiza je metoda koji se koristi kod donošenja investicijskih odluka kojima se vrši utjecaj na razvoj  šire društvene zajednice  </a:t>
            </a:r>
            <a:r>
              <a:rPr lang="en-US" smtClean="0"/>
              <a:t>- određene regije, privrede, zemlje u cjelini.</a:t>
            </a:r>
            <a:endParaRPr lang="hr-HR" smtClean="0"/>
          </a:p>
          <a:p>
            <a:r>
              <a:rPr lang="en-US" smtClean="0"/>
              <a:t>Cost-benefit analizu treba primjenjivati za ocjenu onih projekata koji donose značajne društvene efekte, tj. efekti koji su značajni ne samo za pojedinog investitora, već i za širu društvenu zajednicu. To su projekti koji pokraj direktnih efekata donose i značajne indirektne efekte. </a:t>
            </a:r>
            <a:endParaRPr lang="hr-HR" smtClean="0"/>
          </a:p>
          <a:p>
            <a:r>
              <a:rPr lang="en-US" smtClean="0"/>
              <a:t> </a:t>
            </a:r>
            <a:endParaRPr lang="hr-HR" smtClean="0"/>
          </a:p>
          <a:p>
            <a:r>
              <a:rPr lang="en-US" smtClean="0"/>
              <a:t>Znači </a:t>
            </a:r>
            <a:r>
              <a:rPr lang="en-US" b="1" smtClean="0"/>
              <a:t>cost-benefit analiza se ne koristi za investicijske projekte koji donose samo direktne i komercijalne efekte koji se mogu mjeriti i kvantitativno izraziti, već, prije svega, za projekte koji donose i značajne indirektne i nemjerljive efekte.</a:t>
            </a:r>
            <a:endParaRPr lang="hr-HR" b="1" smtClean="0"/>
          </a:p>
          <a:p>
            <a:r>
              <a:rPr lang="en-US" smtClean="0"/>
              <a:t> </a:t>
            </a:r>
            <a:endParaRPr lang="hr-HR" smtClean="0"/>
          </a:p>
          <a:p>
            <a:pPr eaLnBrk="1" hangingPunct="1"/>
            <a:endParaRPr lang="hr-HR"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7F18003F-6039-4B76-A4AE-C12B6CBC0104}" type="slidenum">
              <a:rPr lang="hr-HR" smtClean="0"/>
              <a:pPr eaLnBrk="1" hangingPunct="1"/>
              <a:t>3</a:t>
            </a:fld>
            <a:endParaRPr lang="hr-H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smtClean="0"/>
              <a:t>Cost-benefit analiza se najviše koristi kod ocjene onih investicijskih projekata koji zahtjevaju velika ulaganja financijskih sredstava i donose efekte od značaja za mnoga područja društvene i privredne djelatnosti. </a:t>
            </a:r>
            <a:endParaRPr lang="hr-HR" b="1" smtClean="0"/>
          </a:p>
          <a:p>
            <a:r>
              <a:rPr lang="en-US" smtClean="0"/>
              <a:t>Tu svrstavamo, prije svega,investicijske projekte u prometu (putnički,  željeznički, zračni, pomorski), zatim investicijski projekti u krupne energetske objekte, a također i investicijskii projekti u poljoprivredi. </a:t>
            </a:r>
            <a:endParaRPr lang="hr-HR" smtClean="0"/>
          </a:p>
          <a:p>
            <a:r>
              <a:rPr lang="en-US" smtClean="0"/>
              <a:t>Ponegdje se predlaže primjena analize troškova - koristi i za složenije industrijske objekte koji zahtjevaju velika ulaganja, a donose višestruke efekte. </a:t>
            </a:r>
            <a:endParaRPr lang="hr-HR" smtClean="0"/>
          </a:p>
          <a:p>
            <a:r>
              <a:rPr lang="en-US" smtClean="0"/>
              <a:t> </a:t>
            </a:r>
            <a:endParaRPr lang="hr-HR" b="1" smtClean="0"/>
          </a:p>
          <a:p>
            <a:r>
              <a:rPr lang="en-US" b="1" smtClean="0"/>
              <a:t>Osnovna ideja cost-benefit analize je da se uzmu u obzir i izračunaju ili procijene sve društvene koristi i troškovi jednog projekta, i da se na osnovu uspoređivanja ukupnih koristi i troškova ocijeni aljanost, odnosno rentabilnost promatranog projekta.                                                                                                      </a:t>
            </a:r>
            <a:endParaRPr lang="hr-HR" b="1" smtClean="0"/>
          </a:p>
          <a:p>
            <a:r>
              <a:rPr lang="en-US" smtClean="0"/>
              <a:t>Naravno samo oni projekti kod kojih ukupne koristi nadmašuju ukupne troškove, mogu biti ocjenjivani prihvatljivim za realizaciju. Konačna ocjena zavisi od vrste investicijskih projekata koji se ocjenjuju i primjenjenih kriterija za ocjenu.</a:t>
            </a:r>
            <a:endParaRPr lang="hr-HR" smtClean="0"/>
          </a:p>
          <a:p>
            <a:r>
              <a:rPr lang="en-US" smtClean="0"/>
              <a:t> </a:t>
            </a:r>
            <a:endParaRPr lang="hr-HR" smtClean="0"/>
          </a:p>
          <a:p>
            <a:r>
              <a:rPr lang="en-US" smtClean="0"/>
              <a:t>Cost-benefit analiza predstavlja metodu koja omogućava odlučivanje o izboru između različitih oblika korištenja resursa i  različitih projekata, na osnovu utvrđivanja ukupnih doprinosa projekata i dostizanju ciljeva zemlje.</a:t>
            </a:r>
            <a:endParaRPr lang="hr-HR" smtClean="0"/>
          </a:p>
          <a:p>
            <a:pPr eaLnBrk="1" hangingPunct="1"/>
            <a:endParaRPr lang="hr-HR"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BCF347FF-9518-47E3-A6B0-4AEAD4F7049C}" type="slidenum">
              <a:rPr lang="hr-HR" smtClean="0"/>
              <a:pPr eaLnBrk="1" hangingPunct="1"/>
              <a:t>4</a:t>
            </a:fld>
            <a:endParaRPr lang="hr-H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smtClean="0"/>
              <a:t>Cost-benefit analiza se bazira na utvrđivanju i procjenjivanju ukupnih društvenih efekata, znači, ukupnih koristi i troškova koje cijela zemlja, a ne samo nosioc projekta, ima od razmatranog projekta. Pri tome je bitno da postoje određeni efekti koje društvo ima od projekta, bez obzira da li su to direktni ili indirektni efekti, ekonomski i neekonomski, itd., znači bez obzira na vrstu efekata.</a:t>
            </a:r>
            <a:endParaRPr lang="hr-HR" b="1" smtClean="0"/>
          </a:p>
          <a:p>
            <a:r>
              <a:rPr lang="en-US" smtClean="0"/>
              <a:t> </a:t>
            </a:r>
            <a:endParaRPr lang="hr-HR" smtClean="0"/>
          </a:p>
          <a:p>
            <a:r>
              <a:rPr lang="en-US" b="1" smtClean="0"/>
              <a:t>Cost-benefit analiza polazi od ideje da jedan isti efekt ne mora biti pozitivan i za samu privrednu organizaciju i za zemlju u cjelini, odnosno da ciljevi pojedinačnih organizacija i društva ne moraju uvijek biti potpuno usklađeni.                                                                                                                                                        </a:t>
            </a:r>
            <a:r>
              <a:rPr lang="en-US" smtClean="0"/>
              <a:t>Jedan investicijski projekt može investitoru donositi značajne pozitivne ekonomske efekte, a da istovremeno, zbog, na primjer, zagađivanja okoliša i sličnog, bude  štetan za zemlju u cjelini. Zbog ove moguće razlike u doprinosu u pojedinačnim i ukupnim društvenim ciljevima, cost-benefit analiza inzistira na društvenim efektima, tj. na sagledavanju i procjenjivanju efekata sa stanovišta društva u cjelini, i to predstavlja glavno obelježje ove metode.</a:t>
            </a:r>
            <a:endParaRPr lang="hr-HR" smtClean="0"/>
          </a:p>
          <a:p>
            <a:pPr eaLnBrk="1" hangingPunct="1"/>
            <a:endParaRPr lang="hr-HR"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78F965BF-93BF-4AF2-AC45-1DAC0BEDA70C}" type="slidenum">
              <a:rPr lang="hr-HR" smtClean="0"/>
              <a:pPr eaLnBrk="1" hangingPunct="1"/>
              <a:t>6</a:t>
            </a:fld>
            <a:endParaRPr lang="hr-H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Ako se radi o izgradnji jedne suvremene ceste (obične, nenaplatne ceste) kao zamjena za staru cestu neprikladnu za povećani promet, treba sagledati koliko će iznositi neposredni troškovi izgradnje te ceste, ali i koliko će “šteta” i “koristi” za društvo izazvati izgradnja nove ceste.      </a:t>
            </a:r>
            <a:endParaRPr lang="hr-HR" smtClean="0"/>
          </a:p>
          <a:p>
            <a:r>
              <a:rPr lang="en-US" smtClean="0"/>
              <a:t> </a:t>
            </a:r>
            <a:endParaRPr lang="hr-HR" smtClean="0"/>
          </a:p>
          <a:p>
            <a:r>
              <a:rPr lang="en-US" smtClean="0"/>
              <a:t> </a:t>
            </a:r>
            <a:r>
              <a:rPr lang="en-US" u="sng" smtClean="0"/>
              <a:t>Kao “štete” uslijed izgradnje ceste mogu se smatrati:               </a:t>
            </a:r>
            <a:endParaRPr lang="hr-HR" smtClean="0"/>
          </a:p>
          <a:p>
            <a:r>
              <a:rPr lang="en-US" u="sng" smtClean="0"/>
              <a:t>                                                                                           </a:t>
            </a:r>
            <a:endParaRPr lang="hr-HR" smtClean="0"/>
          </a:p>
          <a:p>
            <a:r>
              <a:rPr lang="en-US" smtClean="0"/>
              <a:t>a) troškovi izgradnje ceste</a:t>
            </a:r>
            <a:endParaRPr lang="hr-HR" smtClean="0"/>
          </a:p>
          <a:p>
            <a:r>
              <a:rPr lang="en-US" smtClean="0"/>
              <a:t>b) troškovi održavanja ceste</a:t>
            </a:r>
            <a:endParaRPr lang="hr-HR" smtClean="0"/>
          </a:p>
          <a:p>
            <a:r>
              <a:rPr lang="en-US" smtClean="0"/>
              <a:t>c) gubitak u šumarskoj i/ili poljoprivrednoj djelatnosti zbog toga što će se stanovite površine šuma i/ili poljoprivrednog zemljišta morati prenamjenit u cestu</a:t>
            </a:r>
            <a:endParaRPr lang="hr-HR" smtClean="0"/>
          </a:p>
          <a:p>
            <a:r>
              <a:rPr lang="en-US" smtClean="0"/>
              <a:t>d) ako nova cesta neće više prolaztiti kroz neka mjesta, doći će do smanjenja prihoda trgovine, ugostiteljstva i drugoh djelatnosti u tim mjestima, jer će ih promet putnika zaobići</a:t>
            </a:r>
            <a:endParaRPr lang="hr-HR" smtClean="0"/>
          </a:p>
          <a:p>
            <a:r>
              <a:rPr lang="en-US" smtClean="0"/>
              <a:t>e) ekološke posljedice do kojih će doći na prostoru kroz koje će prolaziti nova cesta izazvane bukom, ispušnim plinovima, zagađivanjem otpadom koji će putnici ostavljati za sobom, itd.</a:t>
            </a:r>
            <a:endParaRPr lang="hr-HR" smtClean="0"/>
          </a:p>
          <a:p>
            <a:r>
              <a:rPr lang="en-US" smtClean="0"/>
              <a:t>f) nezadovoljstvo dijela stanovništva kroz čije će područje prolaziti nova cesta zbog narušavanja njihovog mira, ali, također, i nezadovoljstvo stanovništva uz staru cestu, jer će se sada osjećati napuštenima i zapostavljenima.</a:t>
            </a:r>
            <a:endParaRPr lang="hr-HR" smtClean="0"/>
          </a:p>
          <a:p>
            <a:pPr eaLnBrk="1" hangingPunct="1"/>
            <a:endParaRPr lang="hr-HR"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8E7B37D8-C007-4F6A-AB1E-679E82193F0D}" type="slidenum">
              <a:rPr lang="hr-HR" smtClean="0"/>
              <a:pPr eaLnBrk="1" hangingPunct="1"/>
              <a:t>7</a:t>
            </a:fld>
            <a:endParaRPr lang="hr-H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u="sng" smtClean="0"/>
              <a:t>Kao “koristi” od nove ceste javit će se:</a:t>
            </a:r>
            <a:endParaRPr lang="hr-HR" smtClean="0"/>
          </a:p>
          <a:p>
            <a:r>
              <a:rPr lang="en-US" smtClean="0"/>
              <a:t> </a:t>
            </a:r>
            <a:endParaRPr lang="hr-HR" smtClean="0"/>
          </a:p>
          <a:p>
            <a:r>
              <a:rPr lang="en-US" smtClean="0"/>
              <a:t>a) ušteda na vremenu putnika zbog većih brzina vožnje koje će nova cesta dozvoliti u usporedbi sa starom cestom</a:t>
            </a:r>
            <a:endParaRPr lang="hr-HR" smtClean="0"/>
          </a:p>
          <a:p>
            <a:r>
              <a:rPr lang="en-US" smtClean="0"/>
              <a:t>b) ušteda na gorivu, gumama i troškovima održavanja vozila zbog bolje kvalitete nove ceste</a:t>
            </a:r>
            <a:endParaRPr lang="hr-HR" smtClean="0"/>
          </a:p>
          <a:p>
            <a:r>
              <a:rPr lang="en-US" smtClean="0"/>
              <a:t>c) manje štete na vozilima u prometnim udesima zbog boljih prometnih karakteristika nove ceste i veće sigurnosti vožnje</a:t>
            </a:r>
            <a:endParaRPr lang="hr-HR" smtClean="0"/>
          </a:p>
          <a:p>
            <a:r>
              <a:rPr lang="en-US" smtClean="0"/>
              <a:t>d) manji broj ozlijeđenih u prometnim nesrećama a stim u vezi i manji troškovi liječanja </a:t>
            </a:r>
            <a:endParaRPr lang="hr-HR" smtClean="0"/>
          </a:p>
          <a:p>
            <a:r>
              <a:rPr lang="en-US" smtClean="0"/>
              <a:t>e) manji broj smrtno stradalih u prometnim nesrećama </a:t>
            </a:r>
            <a:endParaRPr lang="hr-HR" smtClean="0"/>
          </a:p>
          <a:p>
            <a:r>
              <a:rPr lang="en-US" smtClean="0"/>
              <a:t>f) povećani prihodi gospodarstva i stanovništva u mjestima kroz koja će ili blizu kojih će prolaziti nova cesta</a:t>
            </a:r>
            <a:endParaRPr lang="hr-HR" smtClean="0"/>
          </a:p>
          <a:p>
            <a:r>
              <a:rPr lang="en-US" smtClean="0"/>
              <a:t>g) posredne koristi od zapošljavanja većeg broja ljudi na održavanju nove ceste zbog čega dolazi do povećanja kupovne moći stanovništva kraja kroz koji prolazi nova cesta</a:t>
            </a:r>
            <a:endParaRPr lang="hr-HR" smtClean="0"/>
          </a:p>
          <a:p>
            <a:pPr eaLnBrk="1" hangingPunct="1"/>
            <a:endParaRPr lang="hr-HR"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1B418EDB-98F6-489C-A369-7C23A730E50D}" type="slidenum">
              <a:rPr lang="hr-HR" smtClean="0"/>
              <a:pPr eaLnBrk="1" hangingPunct="1"/>
              <a:t>8</a:t>
            </a:fld>
            <a:endParaRPr lang="hr-H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U procjeni utjecaja na okoliš razvila su se, uglavnom dva osnovna načina ocjenjivanja troškova okoliša kroz analizu koristi i troškova odnosno cost-benefit analizu:</a:t>
            </a:r>
            <a:endParaRPr lang="hr-HR" smtClean="0"/>
          </a:p>
          <a:p>
            <a:r>
              <a:rPr lang="en-US" b="1" smtClean="0"/>
              <a:t>-preko određivanja mjerljivih koristi i troškova okoliša izraženih u novčanim jedinicama </a:t>
            </a:r>
            <a:r>
              <a:rPr lang="en-US" smtClean="0"/>
              <a:t>i,</a:t>
            </a:r>
            <a:endParaRPr lang="hr-HR" smtClean="0"/>
          </a:p>
          <a:p>
            <a:r>
              <a:rPr lang="en-US" smtClean="0"/>
              <a:t>-</a:t>
            </a:r>
            <a:r>
              <a:rPr lang="en-US" b="1" smtClean="0"/>
              <a:t>pomoću tzv. nemjerljivih troškova i koristi okoliša kroz različite ljestvice uspoređivanja vrijednosti utjecaja</a:t>
            </a:r>
            <a:endParaRPr lang="hr-HR" b="1" smtClean="0"/>
          </a:p>
          <a:p>
            <a:endParaRPr lang="hr-HR"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7DCF36E8-5FEE-41B9-8C7C-657A9FC87E97}" type="slidenum">
              <a:rPr lang="hr-HR" smtClean="0"/>
              <a:pPr eaLnBrk="1" hangingPunct="1"/>
              <a:t>9</a:t>
            </a:fld>
            <a:endParaRPr lang="hr-H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smtClean="0"/>
              <a:t>Instrumenti zaštite okoliša u konceptu održivog razvitka uglavnom su financijsko opterećenje (obveza-motivacija) investitora koji moraju poticati mjere i načine realizacije zahvata kojima se korištenje okoliša najmanje ugrožava. </a:t>
            </a:r>
            <a:endParaRPr lang="hr-HR" b="1" smtClean="0"/>
          </a:p>
          <a:p>
            <a:r>
              <a:rPr lang="en-US" smtClean="0"/>
              <a:t>Na taj način se dio troškova za očuvanje okoliša prenosi i na nositelja zahvata.</a:t>
            </a:r>
            <a:endParaRPr lang="hr-HR" smtClean="0"/>
          </a:p>
          <a:p>
            <a:endParaRPr lang="hr-HR" smtClean="0"/>
          </a:p>
          <a:p>
            <a:r>
              <a:rPr lang="en-US" smtClean="0"/>
              <a:t> Stoga je i u cost-benefit analizi to dobro uzeti u obzir, posebno određujući </a:t>
            </a:r>
            <a:r>
              <a:rPr lang="en-US" b="1" smtClean="0"/>
              <a:t>internalizirane ( interne) troškove</a:t>
            </a:r>
            <a:r>
              <a:rPr lang="en-US" smtClean="0"/>
              <a:t>, koje se kroz optimizaciju cost-benefit analizom može smanjiti.</a:t>
            </a:r>
            <a:endParaRPr lang="hr-HR" smtClean="0"/>
          </a:p>
          <a:p>
            <a:endParaRPr lang="hr-HR" smtClean="0"/>
          </a:p>
          <a:p>
            <a:endParaRPr lang="hr-HR"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10DBF872-EE60-41F2-B519-8A292293E393}" type="slidenum">
              <a:rPr lang="hr-HR" smtClean="0"/>
              <a:pPr eaLnBrk="1" hangingPunct="1"/>
              <a:t>10</a:t>
            </a:fld>
            <a:endParaRPr lang="hr-H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Neki od ekonomskih instrumenata koji su uvedeni u Hrvatskoj preko naknada, taksi i poreza i koji su definirani zakonskom i podzakonskom regulativom ( pravilnici i uredbe) su:</a:t>
            </a:r>
            <a:endParaRPr lang="hr-HR" smtClean="0"/>
          </a:p>
          <a:p>
            <a:r>
              <a:rPr lang="en-US" smtClean="0"/>
              <a:t>-Naknada za građevne cjeline</a:t>
            </a:r>
            <a:endParaRPr lang="hr-HR" smtClean="0"/>
          </a:p>
          <a:p>
            <a:r>
              <a:rPr lang="en-US" smtClean="0"/>
              <a:t>-Naknada za korištenje voda</a:t>
            </a:r>
            <a:endParaRPr lang="hr-HR" smtClean="0"/>
          </a:p>
          <a:p>
            <a:r>
              <a:rPr lang="en-US" smtClean="0"/>
              <a:t>-Naknada za zaštitu voda</a:t>
            </a:r>
            <a:endParaRPr lang="hr-HR" smtClean="0"/>
          </a:p>
          <a:p>
            <a:r>
              <a:rPr lang="en-US" smtClean="0"/>
              <a:t>-Naknada za uređenje voda</a:t>
            </a:r>
            <a:endParaRPr lang="hr-HR" smtClean="0"/>
          </a:p>
          <a:p>
            <a:r>
              <a:rPr lang="en-US" smtClean="0"/>
              <a:t>-Naknada za ceste</a:t>
            </a:r>
            <a:endParaRPr lang="hr-HR" smtClean="0"/>
          </a:p>
          <a:p>
            <a:r>
              <a:rPr lang="en-US" smtClean="0"/>
              <a:t>-Naknada za emisije plinova</a:t>
            </a:r>
            <a:endParaRPr lang="hr-HR" smtClean="0"/>
          </a:p>
          <a:p>
            <a:r>
              <a:rPr lang="en-US" smtClean="0"/>
              <a:t>-Obračun općekorisnih funkcija šuma (OKFŠ)</a:t>
            </a:r>
            <a:endParaRPr lang="hr-HR" smtClean="0"/>
          </a:p>
          <a:p>
            <a:r>
              <a:rPr lang="en-US" smtClean="0"/>
              <a:t>-Naknada za pravo služnosti i prenamjenu zemljišta</a:t>
            </a:r>
            <a:endParaRPr lang="hr-HR" smtClean="0"/>
          </a:p>
          <a:p>
            <a:r>
              <a:rPr lang="en-US" smtClean="0"/>
              <a:t>-Naknada za eksploataciju mineralnih sirovina i sl.</a:t>
            </a:r>
            <a:endParaRPr lang="hr-HR" smtClean="0"/>
          </a:p>
          <a:p>
            <a:endParaRPr lang="hr-HR"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973A45DB-D544-4357-8C91-2E2237C13C8B}" type="slidenum">
              <a:rPr lang="hr-HR" smtClean="0"/>
              <a:pPr eaLnBrk="1" hangingPunct="1"/>
              <a:t>11</a:t>
            </a:fld>
            <a:endParaRPr lang="hr-H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r-HR" dirty="0"/>
          </a:p>
        </p:txBody>
      </p:sp>
      <p:sp>
        <p:nvSpPr>
          <p:cNvPr id="4" name="Date Placeholder 3"/>
          <p:cNvSpPr>
            <a:spLocks noGrp="1"/>
          </p:cNvSpPr>
          <p:nvPr>
            <p:ph type="dt" sz="half" idx="10"/>
          </p:nvPr>
        </p:nvSpPr>
        <p:spPr>
          <a:xfrm>
            <a:off x="468313" y="450850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11E0329-B98A-43DE-9AC6-B26800350BF5}" type="datetime1">
              <a:rPr lang="en-US"/>
              <a:pPr>
                <a:defRPr/>
              </a:pPr>
              <a:t>4/9/2014</a:t>
            </a:fld>
            <a:endParaRPr lang="en-US" dirty="0"/>
          </a:p>
        </p:txBody>
      </p:sp>
      <p:sp>
        <p:nvSpPr>
          <p:cNvPr id="5" name="Footer Placeholder 4"/>
          <p:cNvSpPr>
            <a:spLocks noGrp="1"/>
          </p:cNvSpPr>
          <p:nvPr>
            <p:ph type="ftr" sz="quarter" idx="11"/>
          </p:nvPr>
        </p:nvSpPr>
        <p:spPr>
          <a:xfrm>
            <a:off x="4787900" y="4941888"/>
            <a:ext cx="3832225" cy="642937"/>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Tree>
    <p:extLst>
      <p:ext uri="{BB962C8B-B14F-4D97-AF65-F5344CB8AC3E}">
        <p14:creationId xmlns:p14="http://schemas.microsoft.com/office/powerpoint/2010/main" val="23214005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hr-H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a:xfrm>
            <a:off x="468313" y="450850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231CC8B-D7E9-4F36-A0E5-87BCB106596C}" type="datetime1">
              <a:rPr lang="en-US"/>
              <a:pPr>
                <a:defRPr/>
              </a:pPr>
              <a:t>4/9/2014</a:t>
            </a:fld>
            <a:endParaRPr lang="en-US"/>
          </a:p>
        </p:txBody>
      </p:sp>
      <p:sp>
        <p:nvSpPr>
          <p:cNvPr id="5" name="Footer Placeholder 4"/>
          <p:cNvSpPr>
            <a:spLocks noGrp="1"/>
          </p:cNvSpPr>
          <p:nvPr>
            <p:ph type="ftr" sz="quarter" idx="11"/>
          </p:nvPr>
        </p:nvSpPr>
        <p:spPr>
          <a:xfrm>
            <a:off x="4787900" y="4941888"/>
            <a:ext cx="3832225" cy="642937"/>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C806807-CFB4-44F1-875A-FBD239E240D1}" type="slidenum">
              <a:rPr lang="en-US"/>
              <a:pPr>
                <a:defRPr/>
              </a:pPr>
              <a:t>‹#›</a:t>
            </a:fld>
            <a:endParaRPr lang="en-US"/>
          </a:p>
        </p:txBody>
      </p:sp>
    </p:spTree>
    <p:extLst>
      <p:ext uri="{BB962C8B-B14F-4D97-AF65-F5344CB8AC3E}">
        <p14:creationId xmlns:p14="http://schemas.microsoft.com/office/powerpoint/2010/main" val="22783020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tint val="40000"/>
                <a:satMod val="350000"/>
              </a:schemeClr>
            </a:gs>
            <a:gs pos="0">
              <a:schemeClr val="bg1">
                <a:tint val="45000"/>
                <a:shade val="99000"/>
                <a:satMod val="350000"/>
              </a:schemeClr>
            </a:gs>
            <a:gs pos="53000">
              <a:schemeClr val="bg1">
                <a:lumMod val="75000"/>
              </a:schemeClr>
            </a:gs>
          </a:gsLst>
          <a:lin ang="16200000" scaled="1"/>
          <a:tileRect/>
        </a:gradFill>
        <a:effectLst/>
      </p:bgPr>
    </p:bg>
    <p:spTree>
      <p:nvGrpSpPr>
        <p:cNvPr id="1" name=""/>
        <p:cNvGrpSpPr/>
        <p:nvPr/>
      </p:nvGrpSpPr>
      <p:grpSpPr>
        <a:xfrm>
          <a:off x="0" y="0"/>
          <a:ext cx="0" cy="0"/>
          <a:chOff x="0" y="0"/>
          <a:chExt cx="0" cy="0"/>
        </a:xfrm>
      </p:grpSpPr>
      <p:sp>
        <p:nvSpPr>
          <p:cNvPr id="10" name="Rectangle 9"/>
          <p:cNvSpPr/>
          <p:nvPr userDrawn="1"/>
        </p:nvSpPr>
        <p:spPr>
          <a:xfrm>
            <a:off x="0" y="0"/>
            <a:ext cx="9139238" cy="7651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dirty="0">
              <a:latin typeface="Century Gothic" pitchFamily="34" charset="0"/>
            </a:endParaRPr>
          </a:p>
        </p:txBody>
      </p:sp>
      <p:sp>
        <p:nvSpPr>
          <p:cNvPr id="7" name="Rectangle 6"/>
          <p:cNvSpPr/>
          <p:nvPr userDrawn="1"/>
        </p:nvSpPr>
        <p:spPr>
          <a:xfrm>
            <a:off x="0" y="6240463"/>
            <a:ext cx="9167813" cy="65246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a:p>
        </p:txBody>
      </p:sp>
      <p:sp>
        <p:nvSpPr>
          <p:cNvPr id="1028" name="Title Placeholder 1"/>
          <p:cNvSpPr>
            <a:spLocks noGrp="1"/>
          </p:cNvSpPr>
          <p:nvPr>
            <p:ph type="title"/>
          </p:nvPr>
        </p:nvSpPr>
        <p:spPr bwMode="auto">
          <a:xfrm>
            <a:off x="0" y="-188913"/>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r-HR" smtClean="0"/>
              <a:t>UVOD U EKONOMIJU</a:t>
            </a:r>
          </a:p>
        </p:txBody>
      </p:sp>
      <p:sp>
        <p:nvSpPr>
          <p:cNvPr id="6" name="Slide Number Placeholder 5"/>
          <p:cNvSpPr>
            <a:spLocks noGrp="1"/>
          </p:cNvSpPr>
          <p:nvPr>
            <p:ph type="sldNum" sz="quarter" idx="4"/>
          </p:nvPr>
        </p:nvSpPr>
        <p:spPr>
          <a:xfrm>
            <a:off x="8666163" y="6492875"/>
            <a:ext cx="477837" cy="365125"/>
          </a:xfrm>
          <a:prstGeom prst="rect">
            <a:avLst/>
          </a:prstGeom>
          <a:noFill/>
        </p:spPr>
        <p:txBody>
          <a:bodyPr vert="horz" lIns="91440" tIns="45720" rIns="91440" bIns="45720" rtlCol="0" anchor="ctr"/>
          <a:lstStyle>
            <a:lvl1pPr algn="r" fontAlgn="auto">
              <a:spcBef>
                <a:spcPts val="0"/>
              </a:spcBef>
              <a:spcAft>
                <a:spcPts val="0"/>
              </a:spcAft>
              <a:defRPr sz="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stStyle>
          <a:p>
            <a:pPr>
              <a:defRPr/>
            </a:pPr>
            <a:fld id="{B3E43043-ED6B-4316-A06B-9D62D4315F74}" type="slidenum">
              <a:rPr lang="en-US"/>
              <a:pPr>
                <a:defRPr/>
              </a:pPr>
              <a:t>‹#›</a:t>
            </a:fld>
            <a:endParaRPr lang="en-US" dirty="0"/>
          </a:p>
        </p:txBody>
      </p:sp>
      <p:sp>
        <p:nvSpPr>
          <p:cNvPr id="9" name="Footer Placeholder 4"/>
          <p:cNvSpPr txBox="1">
            <a:spLocks/>
          </p:cNvSpPr>
          <p:nvPr userDrawn="1"/>
        </p:nvSpPr>
        <p:spPr>
          <a:xfrm>
            <a:off x="0" y="6205538"/>
            <a:ext cx="4432300" cy="652462"/>
          </a:xfrm>
          <a:prstGeom prst="rect">
            <a:avLst/>
          </a:prstGeom>
        </p:spPr>
        <p:txBody>
          <a:bodyPr anchor="ctr"/>
          <a:lstStyle>
            <a:defPPr>
              <a:defRPr lang="en-US"/>
            </a:defPPr>
            <a:lvl1pPr marL="0" algn="ctr" defTabSz="914400" rtl="0" eaLnBrk="1" latinLnBrk="0" hangingPunct="1">
              <a:defRPr sz="1600" b="0" kern="1200">
                <a:solidFill>
                  <a:schemeClr val="tx1"/>
                </a:solidFill>
                <a:latin typeface="Century Gothic"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auto">
              <a:spcBef>
                <a:spcPts val="0"/>
              </a:spcBef>
              <a:spcAft>
                <a:spcPts val="0"/>
              </a:spcAft>
              <a:defRPr/>
            </a:pPr>
            <a:r>
              <a:rPr lang="hr-HR" dirty="0" smtClean="0">
                <a:latin typeface="Segoe UI" panose="020B0502040204020203" pitchFamily="34" charset="0"/>
                <a:ea typeface="Segoe UI" panose="020B0502040204020203" pitchFamily="34" charset="0"/>
                <a:cs typeface="Segoe UI" panose="020B0502040204020203" pitchFamily="34" charset="0"/>
              </a:rPr>
              <a:t>PLANIRANJE GRADITELJSKIH INVESTICIJA</a:t>
            </a:r>
          </a:p>
          <a:p>
            <a:pPr algn="just" fontAlgn="auto">
              <a:spcBef>
                <a:spcPts val="0"/>
              </a:spcBef>
              <a:spcAft>
                <a:spcPts val="0"/>
              </a:spcAft>
              <a:defRPr/>
            </a:pPr>
            <a:r>
              <a:rPr lang="hr-HR" sz="1000" dirty="0" smtClean="0">
                <a:latin typeface="Segoe UI" panose="020B0502040204020203" pitchFamily="34" charset="0"/>
                <a:ea typeface="Segoe UI" panose="020B0502040204020203" pitchFamily="34" charset="0"/>
                <a:cs typeface="Segoe UI" panose="020B0502040204020203" pitchFamily="34" charset="0"/>
              </a:rPr>
              <a:t>Fakultet građevinarstva, arhitekture i geodezije u Splitu 2013./2014</a:t>
            </a:r>
            <a:r>
              <a:rPr lang="hr-HR" sz="1000" dirty="0" smtClean="0">
                <a:latin typeface="Arial" pitchFamily="34" charset="0"/>
              </a:rPr>
              <a:t>.</a:t>
            </a:r>
            <a:endParaRPr lang="hr-HR" sz="1000" dirty="0">
              <a:latin typeface="Arial" pitchFamily="34" charset="0"/>
            </a:endParaRPr>
          </a:p>
        </p:txBody>
      </p:sp>
      <p:pic>
        <p:nvPicPr>
          <p:cNvPr id="1031" name="Picture 10"/>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388350" y="-1588"/>
            <a:ext cx="750888" cy="781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ooter Placeholder 4"/>
          <p:cNvSpPr txBox="1">
            <a:spLocks/>
          </p:cNvSpPr>
          <p:nvPr userDrawn="1"/>
        </p:nvSpPr>
        <p:spPr>
          <a:xfrm>
            <a:off x="5292725" y="6240463"/>
            <a:ext cx="3360738" cy="652462"/>
          </a:xfrm>
          <a:prstGeom prst="rect">
            <a:avLst/>
          </a:prstGeom>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hr-HR" altLang="sr-Latn-RS" sz="1400" smtClean="0">
                <a:latin typeface="Segoe UI" pitchFamily="34" charset="0"/>
                <a:cs typeface="Segoe UI" pitchFamily="34" charset="0"/>
              </a:rPr>
              <a:t>STUDENTI: Pandžić_Prolić_Zoković</a:t>
            </a:r>
          </a:p>
          <a:p>
            <a:pPr>
              <a:defRPr/>
            </a:pPr>
            <a:r>
              <a:rPr lang="hr-HR" altLang="sr-Latn-RS" sz="1400" smtClean="0">
                <a:latin typeface="Segoe UI" pitchFamily="34" charset="0"/>
                <a:cs typeface="Segoe UI" pitchFamily="34" charset="0"/>
              </a:rPr>
              <a:t> MENTOR: dr.sc. Nikša Jajac</a:t>
            </a:r>
          </a:p>
        </p:txBody>
      </p:sp>
    </p:spTree>
  </p:cSld>
  <p:clrMap bg1="lt1" tx1="dk1" bg2="lt2" tx2="dk2" accent1="accent1" accent2="accent2" accent3="accent3" accent4="accent4" accent5="accent5" accent6="accent6" hlink="hlink" folHlink="folHlink"/>
  <p:sldLayoutIdLst>
    <p:sldLayoutId id="2147484028" r:id="rId1"/>
    <p:sldLayoutId id="2147484029" r:id="rId2"/>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hf hdr="0" ftr="0" dt="0"/>
  <p:txStyles>
    <p:titleStyle>
      <a:lvl1pPr algn="l" rtl="0" eaLnBrk="0" fontAlgn="base" hangingPunct="0">
        <a:spcBef>
          <a:spcPct val="0"/>
        </a:spcBef>
        <a:spcAft>
          <a:spcPct val="0"/>
        </a:spcAft>
        <a:defRPr sz="4400" kern="1200">
          <a:solidFill>
            <a:schemeClr val="tx1"/>
          </a:solidFill>
          <a:latin typeface="Century Gothic" pitchFamily="34" charset="0"/>
          <a:ea typeface="+mj-ea"/>
          <a:cs typeface="+mj-cs"/>
        </a:defRPr>
      </a:lvl1pPr>
      <a:lvl2pPr algn="l" rtl="0" eaLnBrk="0" fontAlgn="base" hangingPunct="0">
        <a:spcBef>
          <a:spcPct val="0"/>
        </a:spcBef>
        <a:spcAft>
          <a:spcPct val="0"/>
        </a:spcAft>
        <a:defRPr sz="4400">
          <a:solidFill>
            <a:schemeClr val="tx1"/>
          </a:solidFill>
          <a:latin typeface="Century Gothic" pitchFamily="34" charset="0"/>
        </a:defRPr>
      </a:lvl2pPr>
      <a:lvl3pPr algn="l" rtl="0" eaLnBrk="0" fontAlgn="base" hangingPunct="0">
        <a:spcBef>
          <a:spcPct val="0"/>
        </a:spcBef>
        <a:spcAft>
          <a:spcPct val="0"/>
        </a:spcAft>
        <a:defRPr sz="4400">
          <a:solidFill>
            <a:schemeClr val="tx1"/>
          </a:solidFill>
          <a:latin typeface="Century Gothic" pitchFamily="34" charset="0"/>
        </a:defRPr>
      </a:lvl3pPr>
      <a:lvl4pPr algn="l" rtl="0" eaLnBrk="0" fontAlgn="base" hangingPunct="0">
        <a:spcBef>
          <a:spcPct val="0"/>
        </a:spcBef>
        <a:spcAft>
          <a:spcPct val="0"/>
        </a:spcAft>
        <a:defRPr sz="4400">
          <a:solidFill>
            <a:schemeClr val="tx1"/>
          </a:solidFill>
          <a:latin typeface="Century Gothic" pitchFamily="34" charset="0"/>
        </a:defRPr>
      </a:lvl4pPr>
      <a:lvl5pPr algn="l" rtl="0" eaLnBrk="0" fontAlgn="base" hangingPunct="0">
        <a:spcBef>
          <a:spcPct val="0"/>
        </a:spcBef>
        <a:spcAft>
          <a:spcPct val="0"/>
        </a:spcAft>
        <a:defRPr sz="4400">
          <a:solidFill>
            <a:schemeClr val="tx1"/>
          </a:solidFill>
          <a:latin typeface="Century Gothic" pitchFamily="34" charset="0"/>
        </a:defRPr>
      </a:lvl5pPr>
      <a:lvl6pPr marL="457200" algn="l" rtl="0" fontAlgn="base">
        <a:spcBef>
          <a:spcPct val="0"/>
        </a:spcBef>
        <a:spcAft>
          <a:spcPct val="0"/>
        </a:spcAft>
        <a:defRPr sz="4400">
          <a:solidFill>
            <a:schemeClr val="tx1"/>
          </a:solidFill>
          <a:latin typeface="Century Gothic" pitchFamily="34" charset="0"/>
        </a:defRPr>
      </a:lvl6pPr>
      <a:lvl7pPr marL="914400" algn="l" rtl="0" fontAlgn="base">
        <a:spcBef>
          <a:spcPct val="0"/>
        </a:spcBef>
        <a:spcAft>
          <a:spcPct val="0"/>
        </a:spcAft>
        <a:defRPr sz="4400">
          <a:solidFill>
            <a:schemeClr val="tx1"/>
          </a:solidFill>
          <a:latin typeface="Century Gothic" pitchFamily="34" charset="0"/>
        </a:defRPr>
      </a:lvl7pPr>
      <a:lvl8pPr marL="1371600" algn="l" rtl="0" fontAlgn="base">
        <a:spcBef>
          <a:spcPct val="0"/>
        </a:spcBef>
        <a:spcAft>
          <a:spcPct val="0"/>
        </a:spcAft>
        <a:defRPr sz="4400">
          <a:solidFill>
            <a:schemeClr val="tx1"/>
          </a:solidFill>
          <a:latin typeface="Century Gothic" pitchFamily="34" charset="0"/>
        </a:defRPr>
      </a:lvl8pPr>
      <a:lvl9pPr marL="1828800" algn="l" rtl="0" fontAlgn="base">
        <a:spcBef>
          <a:spcPct val="0"/>
        </a:spcBef>
        <a:spcAft>
          <a:spcPct val="0"/>
        </a:spcAft>
        <a:defRPr sz="4400">
          <a:solidFill>
            <a:schemeClr val="tx1"/>
          </a:solidFill>
          <a:latin typeface="Century Gothic"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Century Gothic"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Century Gothic"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Century Gothic"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Century Gothic"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666163" y="6492875"/>
            <a:ext cx="477837" cy="365125"/>
          </a:xfrm>
        </p:spPr>
        <p:txBody>
          <a:bodyPr/>
          <a:lstStyle/>
          <a:p>
            <a:pPr>
              <a:defRPr/>
            </a:pPr>
            <a:fld id="{AC806807-CFB4-44F1-875A-FBD239E240D1}" type="slidenum">
              <a:rPr lang="en-US" smtClean="0"/>
              <a:pPr>
                <a:defRPr/>
              </a:pPr>
              <a:t>1</a:t>
            </a:fld>
            <a:endParaRPr lang="en-US"/>
          </a:p>
        </p:txBody>
      </p:sp>
      <p:pic>
        <p:nvPicPr>
          <p:cNvPr id="7"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l="13052" t="17200" r="15152" b="69284"/>
          <a:stretch>
            <a:fillRect/>
          </a:stretch>
        </p:blipFill>
        <p:spPr bwMode="auto">
          <a:xfrm>
            <a:off x="179388" y="188913"/>
            <a:ext cx="8785225"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txBox="1">
            <a:spLocks/>
          </p:cNvSpPr>
          <p:nvPr/>
        </p:nvSpPr>
        <p:spPr bwMode="auto">
          <a:xfrm>
            <a:off x="323528" y="27813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hr-HR" altLang="sr-Latn-RS" b="1" dirty="0">
              <a:solidFill>
                <a:schemeClr val="tx2"/>
              </a:solidFill>
            </a:endParaRPr>
          </a:p>
          <a:p>
            <a:pPr algn="ctr" eaLnBrk="1" hangingPunct="1">
              <a:spcBef>
                <a:spcPct val="0"/>
              </a:spcBef>
              <a:buFontTx/>
              <a:buNone/>
            </a:pPr>
            <a:r>
              <a:rPr lang="hr-HR" altLang="sr-Latn-RS" sz="3600" b="1" dirty="0" smtClean="0">
                <a:latin typeface="Segoe UI" pitchFamily="34" charset="0"/>
                <a:cs typeface="Segoe UI" pitchFamily="34" charset="0"/>
              </a:rPr>
              <a:t>5. METODE </a:t>
            </a:r>
            <a:r>
              <a:rPr lang="hr-HR" altLang="sr-Latn-RS" sz="3600" b="1" dirty="0">
                <a:latin typeface="Segoe UI" pitchFamily="34" charset="0"/>
                <a:cs typeface="Segoe UI" pitchFamily="34" charset="0"/>
              </a:rPr>
              <a:t>FINANCIJSKE ANALIZE</a:t>
            </a:r>
            <a:endParaRPr lang="hr-HR" altLang="sr-Latn-RS" b="1" dirty="0"/>
          </a:p>
          <a:p>
            <a:pPr algn="ctr" eaLnBrk="1" hangingPunct="1">
              <a:spcBef>
                <a:spcPct val="0"/>
              </a:spcBef>
              <a:buFontTx/>
              <a:buNone/>
            </a:pPr>
            <a:endParaRPr lang="hr-HR" altLang="sr-Latn-RS" sz="2000" b="1" dirty="0" smtClean="0"/>
          </a:p>
          <a:p>
            <a:pPr algn="ctr" eaLnBrk="1" hangingPunct="1">
              <a:spcBef>
                <a:spcPct val="0"/>
              </a:spcBef>
              <a:buFontTx/>
              <a:buNone/>
            </a:pPr>
            <a:r>
              <a:rPr lang="hr-HR" altLang="sr-Latn-RS" sz="2000" b="1" dirty="0" smtClean="0"/>
              <a:t>Planiranje </a:t>
            </a:r>
            <a:r>
              <a:rPr lang="hr-HR" altLang="sr-Latn-RS" sz="2000" b="1" dirty="0"/>
              <a:t>graditeljskih investicija</a:t>
            </a:r>
          </a:p>
          <a:p>
            <a:pPr algn="ctr" eaLnBrk="1" hangingPunct="1">
              <a:spcBef>
                <a:spcPct val="0"/>
              </a:spcBef>
              <a:buFontTx/>
              <a:buNone/>
            </a:pPr>
            <a:endParaRPr lang="hr-HR" altLang="sr-Latn-RS" b="1" dirty="0">
              <a:solidFill>
                <a:schemeClr val="tx2"/>
              </a:solidFill>
            </a:endParaRPr>
          </a:p>
        </p:txBody>
      </p:sp>
    </p:spTree>
    <p:extLst>
      <p:ext uri="{BB962C8B-B14F-4D97-AF65-F5344CB8AC3E}">
        <p14:creationId xmlns:p14="http://schemas.microsoft.com/office/powerpoint/2010/main" val="9515440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261CD558-71CE-4C21-92EB-B523EF6AD65B}" type="slidenum">
              <a:rPr lang="en-US" smtClean="0">
                <a:latin typeface="Segoe UI" pitchFamily="34" charset="0"/>
                <a:cs typeface="Segoe UI" pitchFamily="34" charset="0"/>
              </a:rPr>
              <a:pPr eaLnBrk="1" fontAlgn="base" hangingPunct="1">
                <a:spcBef>
                  <a:spcPct val="0"/>
                </a:spcBef>
                <a:spcAft>
                  <a:spcPct val="0"/>
                </a:spcAft>
              </a:pPr>
              <a:t>10</a:t>
            </a:fld>
            <a:endParaRPr lang="en-US" smtClean="0">
              <a:latin typeface="Segoe UI" pitchFamily="34" charset="0"/>
              <a:cs typeface="Segoe UI" pitchFamily="34" charset="0"/>
            </a:endParaRPr>
          </a:p>
        </p:txBody>
      </p:sp>
      <p:sp>
        <p:nvSpPr>
          <p:cNvPr id="12291" name="Rectangle 6"/>
          <p:cNvSpPr>
            <a:spLocks noChangeArrowheads="1"/>
          </p:cNvSpPr>
          <p:nvPr/>
        </p:nvSpPr>
        <p:spPr bwMode="auto">
          <a:xfrm>
            <a:off x="230188" y="192088"/>
            <a:ext cx="9572625"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r-HR" sz="2800" dirty="0">
                <a:latin typeface="Century Gothic" pitchFamily="34" charset="0"/>
                <a:cs typeface="Segoe UI" pitchFamily="34" charset="0"/>
              </a:rPr>
              <a:t>2.2. PRIMJER RAČUNANJA</a:t>
            </a:r>
          </a:p>
          <a:p>
            <a:endParaRPr lang="hr-HR" sz="2400" dirty="0">
              <a:latin typeface="Century Gothic" pitchFamily="34" charset="0"/>
            </a:endParaRPr>
          </a:p>
        </p:txBody>
      </p:sp>
      <p:sp>
        <p:nvSpPr>
          <p:cNvPr id="12293" name="Rectangle 2"/>
          <p:cNvSpPr>
            <a:spLocks noChangeArrowheads="1"/>
          </p:cNvSpPr>
          <p:nvPr/>
        </p:nvSpPr>
        <p:spPr bwMode="auto">
          <a:xfrm>
            <a:off x="325438" y="836613"/>
            <a:ext cx="8316912" cy="50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atin typeface="Segoe UI" pitchFamily="34" charset="0"/>
                <a:cs typeface="Segoe UI" pitchFamily="34" charset="0"/>
              </a:rPr>
              <a:t> </a:t>
            </a:r>
            <a:endParaRPr lang="hr-HR">
              <a:latin typeface="Segoe UI" pitchFamily="34" charset="0"/>
              <a:cs typeface="Segoe UI" pitchFamily="34" charset="0"/>
            </a:endParaRPr>
          </a:p>
          <a:p>
            <a:r>
              <a:rPr lang="en-US">
                <a:latin typeface="Segoe UI" pitchFamily="34" charset="0"/>
                <a:cs typeface="Segoe UI" pitchFamily="34" charset="0"/>
              </a:rPr>
              <a:t>To je sve važnije područje zaštite okoliša (primjer: aktivnosti Fonda za zaštitu okoliša i energetske učinkovitosti). </a:t>
            </a:r>
            <a:endParaRPr lang="hr-HR">
              <a:latin typeface="Segoe UI" pitchFamily="34" charset="0"/>
              <a:cs typeface="Segoe UI" pitchFamily="34" charset="0"/>
            </a:endParaRPr>
          </a:p>
          <a:p>
            <a:r>
              <a:rPr lang="en-US" b="1">
                <a:latin typeface="Segoe UI" pitchFamily="34" charset="0"/>
                <a:cs typeface="Segoe UI" pitchFamily="34" charset="0"/>
              </a:rPr>
              <a:t>Instrumenti zaštite okoliša u konceptu održivog razvitka uglavnom su financijsko opterećenje (obveza-motivacija) investitora koji moraju poticati mjere i načine realizacije zahvata kojima se korištenje okoliša najmanje ugrožava. </a:t>
            </a:r>
            <a:endParaRPr lang="hr-HR" b="1">
              <a:latin typeface="Segoe UI" pitchFamily="34" charset="0"/>
              <a:cs typeface="Segoe UI" pitchFamily="34" charset="0"/>
            </a:endParaRPr>
          </a:p>
          <a:p>
            <a:r>
              <a:rPr lang="en-US">
                <a:latin typeface="Segoe UI" pitchFamily="34" charset="0"/>
                <a:cs typeface="Segoe UI" pitchFamily="34" charset="0"/>
              </a:rPr>
              <a:t>Na taj način se dio troškova za očuvanje okoliša prenosi i na nositelja zahvata.</a:t>
            </a:r>
            <a:endParaRPr lang="hr-HR">
              <a:latin typeface="Segoe UI" pitchFamily="34" charset="0"/>
              <a:cs typeface="Segoe UI" pitchFamily="34" charset="0"/>
            </a:endParaRPr>
          </a:p>
          <a:p>
            <a:r>
              <a:rPr lang="en-US">
                <a:latin typeface="Segoe UI" pitchFamily="34" charset="0"/>
                <a:cs typeface="Segoe UI" pitchFamily="34" charset="0"/>
              </a:rPr>
              <a:t> </a:t>
            </a:r>
            <a:endParaRPr lang="hr-HR">
              <a:latin typeface="Segoe UI" pitchFamily="34" charset="0"/>
              <a:cs typeface="Segoe UI" pitchFamily="34" charset="0"/>
            </a:endParaRPr>
          </a:p>
          <a:p>
            <a:r>
              <a:rPr lang="en-US">
                <a:latin typeface="Segoe UI" pitchFamily="34" charset="0"/>
                <a:cs typeface="Segoe UI" pitchFamily="34" charset="0"/>
              </a:rPr>
              <a:t>Stoga je i u cost-benefit analizi to dobro uzeti u obzir, posebno određujući </a:t>
            </a:r>
            <a:r>
              <a:rPr lang="en-US" b="1">
                <a:latin typeface="Segoe UI" pitchFamily="34" charset="0"/>
                <a:cs typeface="Segoe UI" pitchFamily="34" charset="0"/>
              </a:rPr>
              <a:t>internalizirane ( interne) troškove</a:t>
            </a:r>
            <a:r>
              <a:rPr lang="en-US">
                <a:latin typeface="Segoe UI" pitchFamily="34" charset="0"/>
                <a:cs typeface="Segoe UI" pitchFamily="34" charset="0"/>
              </a:rPr>
              <a:t>, koje se kroz optimizaciju cost-benefit analizom može smanjiti.</a:t>
            </a:r>
            <a:endParaRPr lang="hr-HR">
              <a:latin typeface="Segoe UI" pitchFamily="34" charset="0"/>
              <a:cs typeface="Segoe UI" pitchFamily="34" charset="0"/>
            </a:endParaRPr>
          </a:p>
          <a:p>
            <a:r>
              <a:rPr lang="en-US">
                <a:latin typeface="Segoe UI" pitchFamily="34" charset="0"/>
                <a:cs typeface="Segoe UI" pitchFamily="34" charset="0"/>
              </a:rPr>
              <a:t>Nositelji zahvata trebali bi biti vrlo zainteresirani za što realniju procjenu troškova mjera zaštite i praćenja okoliša koji mogu i značajnije utjecati na isplativost ulaganja i kroz povećanje ukupnih troškova proizvodnje na efikasnost realizacije zahvata. </a:t>
            </a:r>
            <a:endParaRPr lang="hr-HR">
              <a:latin typeface="Segoe UI" pitchFamily="34" charset="0"/>
              <a:cs typeface="Segoe UI" pitchFamily="34" charset="0"/>
            </a:endParaRPr>
          </a:p>
          <a:p>
            <a:r>
              <a:rPr lang="en-US">
                <a:latin typeface="Segoe UI" pitchFamily="34" charset="0"/>
                <a:cs typeface="Segoe UI" pitchFamily="34" charset="0"/>
              </a:rPr>
              <a:t>To znaći da bi ih u cost benefit analizi trebalo iskazati kao udio u ukupnim troškovima eksploatacije.</a:t>
            </a:r>
            <a:endParaRPr lang="hr-HR">
              <a:latin typeface="Segoe UI" pitchFamily="34" charset="0"/>
              <a:cs typeface="Segoe UI"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5CF837F4-C07D-4C41-8A27-407BC29D937E}" type="slidenum">
              <a:rPr lang="en-US" smtClean="0">
                <a:latin typeface="Segoe UI" pitchFamily="34" charset="0"/>
                <a:cs typeface="Segoe UI" pitchFamily="34" charset="0"/>
              </a:rPr>
              <a:pPr eaLnBrk="1" fontAlgn="base" hangingPunct="1">
                <a:spcBef>
                  <a:spcPct val="0"/>
                </a:spcBef>
                <a:spcAft>
                  <a:spcPct val="0"/>
                </a:spcAft>
              </a:pPr>
              <a:t>11</a:t>
            </a:fld>
            <a:endParaRPr lang="en-US" smtClean="0">
              <a:latin typeface="Segoe UI" pitchFamily="34" charset="0"/>
              <a:cs typeface="Segoe UI" pitchFamily="34" charset="0"/>
            </a:endParaRPr>
          </a:p>
        </p:txBody>
      </p:sp>
      <p:sp>
        <p:nvSpPr>
          <p:cNvPr id="13315" name="Rectangle 6"/>
          <p:cNvSpPr>
            <a:spLocks noChangeArrowheads="1"/>
          </p:cNvSpPr>
          <p:nvPr/>
        </p:nvSpPr>
        <p:spPr bwMode="auto">
          <a:xfrm>
            <a:off x="230188" y="192088"/>
            <a:ext cx="9572625"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r-HR" sz="2800" dirty="0">
                <a:latin typeface="Century Gothic" pitchFamily="34" charset="0"/>
                <a:cs typeface="Segoe UI" pitchFamily="34" charset="0"/>
              </a:rPr>
              <a:t>2.2. PRIMJER RAČUNANJA</a:t>
            </a:r>
          </a:p>
          <a:p>
            <a:endParaRPr lang="hr-HR" sz="2400" dirty="0">
              <a:latin typeface="Century Gothic" pitchFamily="34" charset="0"/>
            </a:endParaRPr>
          </a:p>
        </p:txBody>
      </p:sp>
      <p:sp>
        <p:nvSpPr>
          <p:cNvPr id="13317" name="Rectangle 1"/>
          <p:cNvSpPr>
            <a:spLocks noChangeArrowheads="1"/>
          </p:cNvSpPr>
          <p:nvPr/>
        </p:nvSpPr>
        <p:spPr bwMode="auto">
          <a:xfrm>
            <a:off x="96838" y="1268413"/>
            <a:ext cx="8964612"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atin typeface="Segoe UI" pitchFamily="34" charset="0"/>
                <a:cs typeface="Segoe UI" pitchFamily="34" charset="0"/>
              </a:rPr>
              <a:t>Kao korist za društvo može se uzeti samo naknada za eksploataciju mineralnih sirovina i porez na dodanu vrijednost (PDV) na ove troškova koji je ionako sastavni dio svakog plaćanja i naplaćivanja.</a:t>
            </a:r>
            <a:endParaRPr lang="hr-HR">
              <a:latin typeface="Segoe UI" pitchFamily="34" charset="0"/>
              <a:cs typeface="Segoe UI" pitchFamily="34" charset="0"/>
            </a:endParaRPr>
          </a:p>
          <a:p>
            <a:r>
              <a:rPr lang="en-US">
                <a:latin typeface="Segoe UI" pitchFamily="34" charset="0"/>
                <a:cs typeface="Segoe UI" pitchFamily="34" charset="0"/>
              </a:rPr>
              <a:t> </a:t>
            </a:r>
            <a:endParaRPr lang="hr-HR">
              <a:latin typeface="Segoe UI" pitchFamily="34" charset="0"/>
              <a:cs typeface="Segoe UI" pitchFamily="34" charset="0"/>
            </a:endParaRPr>
          </a:p>
          <a:p>
            <a:r>
              <a:rPr lang="en-US">
                <a:latin typeface="Segoe UI" pitchFamily="34" charset="0"/>
                <a:cs typeface="Segoe UI" pitchFamily="34" charset="0"/>
              </a:rPr>
              <a:t>Neki od ekonomskih instrumenata koji su uvedeni u Hrvatskoj preko naknada, taksi i poreza i koji su definirani zakonskom i podzakonskom regulativom ( pravilnici i uredbe) su:</a:t>
            </a:r>
            <a:endParaRPr lang="hr-HR">
              <a:latin typeface="Segoe UI" pitchFamily="34" charset="0"/>
              <a:cs typeface="Segoe UI" pitchFamily="34" charset="0"/>
            </a:endParaRPr>
          </a:p>
          <a:p>
            <a:r>
              <a:rPr lang="en-US">
                <a:latin typeface="Segoe UI" pitchFamily="34" charset="0"/>
                <a:cs typeface="Segoe UI" pitchFamily="34" charset="0"/>
              </a:rPr>
              <a:t>-Naknada za građevne cjeline</a:t>
            </a:r>
            <a:endParaRPr lang="hr-HR">
              <a:latin typeface="Segoe UI" pitchFamily="34" charset="0"/>
              <a:cs typeface="Segoe UI" pitchFamily="34" charset="0"/>
            </a:endParaRPr>
          </a:p>
          <a:p>
            <a:r>
              <a:rPr lang="en-US">
                <a:latin typeface="Segoe UI" pitchFamily="34" charset="0"/>
                <a:cs typeface="Segoe UI" pitchFamily="34" charset="0"/>
              </a:rPr>
              <a:t>-Naknada za korištenje voda</a:t>
            </a:r>
            <a:endParaRPr lang="hr-HR">
              <a:latin typeface="Segoe UI" pitchFamily="34" charset="0"/>
              <a:cs typeface="Segoe UI" pitchFamily="34" charset="0"/>
            </a:endParaRPr>
          </a:p>
          <a:p>
            <a:r>
              <a:rPr lang="en-US">
                <a:latin typeface="Segoe UI" pitchFamily="34" charset="0"/>
                <a:cs typeface="Segoe UI" pitchFamily="34" charset="0"/>
              </a:rPr>
              <a:t>-Naknada za zaštitu voda</a:t>
            </a:r>
            <a:endParaRPr lang="hr-HR">
              <a:latin typeface="Segoe UI" pitchFamily="34" charset="0"/>
              <a:cs typeface="Segoe UI" pitchFamily="34" charset="0"/>
            </a:endParaRPr>
          </a:p>
          <a:p>
            <a:r>
              <a:rPr lang="en-US">
                <a:latin typeface="Segoe UI" pitchFamily="34" charset="0"/>
                <a:cs typeface="Segoe UI" pitchFamily="34" charset="0"/>
              </a:rPr>
              <a:t>-Naknada za uređenje voda</a:t>
            </a:r>
            <a:endParaRPr lang="hr-HR">
              <a:latin typeface="Segoe UI" pitchFamily="34" charset="0"/>
              <a:cs typeface="Segoe UI" pitchFamily="34" charset="0"/>
            </a:endParaRPr>
          </a:p>
          <a:p>
            <a:r>
              <a:rPr lang="en-US">
                <a:latin typeface="Segoe UI" pitchFamily="34" charset="0"/>
                <a:cs typeface="Segoe UI" pitchFamily="34" charset="0"/>
              </a:rPr>
              <a:t>-Naknada za ceste</a:t>
            </a:r>
            <a:endParaRPr lang="hr-HR">
              <a:latin typeface="Segoe UI" pitchFamily="34" charset="0"/>
              <a:cs typeface="Segoe UI" pitchFamily="34" charset="0"/>
            </a:endParaRPr>
          </a:p>
          <a:p>
            <a:r>
              <a:rPr lang="en-US">
                <a:latin typeface="Segoe UI" pitchFamily="34" charset="0"/>
                <a:cs typeface="Segoe UI" pitchFamily="34" charset="0"/>
              </a:rPr>
              <a:t>-Naknada za emisije plinova</a:t>
            </a:r>
            <a:endParaRPr lang="hr-HR">
              <a:latin typeface="Segoe UI" pitchFamily="34" charset="0"/>
              <a:cs typeface="Segoe UI" pitchFamily="34" charset="0"/>
            </a:endParaRPr>
          </a:p>
          <a:p>
            <a:r>
              <a:rPr lang="en-US">
                <a:latin typeface="Segoe UI" pitchFamily="34" charset="0"/>
                <a:cs typeface="Segoe UI" pitchFamily="34" charset="0"/>
              </a:rPr>
              <a:t>-Obračun općekorisnih funkcija šuma (OKFŠ)</a:t>
            </a:r>
            <a:endParaRPr lang="hr-HR">
              <a:latin typeface="Segoe UI" pitchFamily="34" charset="0"/>
              <a:cs typeface="Segoe UI" pitchFamily="34" charset="0"/>
            </a:endParaRPr>
          </a:p>
          <a:p>
            <a:r>
              <a:rPr lang="en-US">
                <a:latin typeface="Segoe UI" pitchFamily="34" charset="0"/>
                <a:cs typeface="Segoe UI" pitchFamily="34" charset="0"/>
              </a:rPr>
              <a:t>-Naknada za pravo služnosti i prenamjenu zemljišta</a:t>
            </a:r>
            <a:endParaRPr lang="hr-HR">
              <a:latin typeface="Segoe UI" pitchFamily="34" charset="0"/>
              <a:cs typeface="Segoe UI" pitchFamily="34" charset="0"/>
            </a:endParaRPr>
          </a:p>
          <a:p>
            <a:r>
              <a:rPr lang="en-US">
                <a:latin typeface="Segoe UI" pitchFamily="34" charset="0"/>
                <a:cs typeface="Segoe UI" pitchFamily="34" charset="0"/>
              </a:rPr>
              <a:t>-Naknada za eksploataciju mineralnih sirovina i sl.</a:t>
            </a:r>
            <a:endParaRPr lang="hr-HR">
              <a:latin typeface="Segoe UI" pitchFamily="34" charset="0"/>
              <a:cs typeface="Segoe UI"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0033EE1E-C218-4FCA-B4D7-E69AC69C445B}" type="slidenum">
              <a:rPr lang="en-US" smtClean="0">
                <a:latin typeface="Segoe UI" pitchFamily="34" charset="0"/>
                <a:cs typeface="Segoe UI" pitchFamily="34" charset="0"/>
              </a:rPr>
              <a:pPr eaLnBrk="1" fontAlgn="base" hangingPunct="1">
                <a:spcBef>
                  <a:spcPct val="0"/>
                </a:spcBef>
                <a:spcAft>
                  <a:spcPct val="0"/>
                </a:spcAft>
              </a:pPr>
              <a:t>12</a:t>
            </a:fld>
            <a:endParaRPr lang="en-US" smtClean="0">
              <a:latin typeface="Segoe UI" pitchFamily="34" charset="0"/>
              <a:cs typeface="Segoe UI" pitchFamily="34" charset="0"/>
            </a:endParaRPr>
          </a:p>
        </p:txBody>
      </p:sp>
      <p:sp>
        <p:nvSpPr>
          <p:cNvPr id="14339" name="Rectangle 6"/>
          <p:cNvSpPr>
            <a:spLocks noChangeArrowheads="1"/>
          </p:cNvSpPr>
          <p:nvPr/>
        </p:nvSpPr>
        <p:spPr bwMode="auto">
          <a:xfrm>
            <a:off x="230188" y="192088"/>
            <a:ext cx="9572625"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r-HR" sz="2800" dirty="0">
                <a:latin typeface="Century Gothic" pitchFamily="34" charset="0"/>
                <a:cs typeface="Segoe UI" pitchFamily="34" charset="0"/>
              </a:rPr>
              <a:t>2.3. PRIMJER ZA PROCJENU</a:t>
            </a:r>
          </a:p>
          <a:p>
            <a:endParaRPr lang="hr-HR" sz="2400" dirty="0">
              <a:latin typeface="Century Gothic" pitchFamily="34" charset="0"/>
            </a:endParaRPr>
          </a:p>
        </p:txBody>
      </p:sp>
      <p:pic>
        <p:nvPicPr>
          <p:cNvPr id="14341" name="Picture 4" descr="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27498" y="3383235"/>
            <a:ext cx="4668838"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5" descr="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5816" y="836365"/>
            <a:ext cx="4680520" cy="2358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Rectangle 1"/>
          <p:cNvSpPr>
            <a:spLocks noChangeArrowheads="1"/>
          </p:cNvSpPr>
          <p:nvPr/>
        </p:nvSpPr>
        <p:spPr bwMode="auto">
          <a:xfrm>
            <a:off x="395536" y="836712"/>
            <a:ext cx="227498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err="1">
                <a:latin typeface="Segoe UI" pitchFamily="34" charset="0"/>
                <a:cs typeface="Segoe UI" pitchFamily="34" charset="0"/>
              </a:rPr>
              <a:t>Ocjene</a:t>
            </a:r>
            <a:r>
              <a:rPr lang="en-US" b="1" dirty="0">
                <a:latin typeface="Segoe UI" pitchFamily="34" charset="0"/>
                <a:cs typeface="Segoe UI" pitchFamily="34" charset="0"/>
              </a:rPr>
              <a:t> </a:t>
            </a:r>
            <a:r>
              <a:rPr lang="en-US" b="1" dirty="0" err="1" smtClean="0">
                <a:latin typeface="Segoe UI" pitchFamily="34" charset="0"/>
                <a:cs typeface="Segoe UI" pitchFamily="34" charset="0"/>
              </a:rPr>
              <a:t>nemjerljivih</a:t>
            </a:r>
            <a:endParaRPr lang="hr-HR" b="1" dirty="0" smtClean="0">
              <a:latin typeface="Segoe UI" pitchFamily="34" charset="0"/>
              <a:cs typeface="Segoe UI" pitchFamily="34" charset="0"/>
            </a:endParaRPr>
          </a:p>
          <a:p>
            <a:r>
              <a:rPr lang="en-US" b="1" dirty="0" err="1" smtClean="0">
                <a:latin typeface="Segoe UI" pitchFamily="34" charset="0"/>
                <a:cs typeface="Segoe UI" pitchFamily="34" charset="0"/>
              </a:rPr>
              <a:t>utjecaja</a:t>
            </a:r>
            <a:r>
              <a:rPr lang="en-US" b="1" dirty="0" smtClean="0">
                <a:latin typeface="Segoe UI" pitchFamily="34" charset="0"/>
                <a:cs typeface="Segoe UI" pitchFamily="34" charset="0"/>
              </a:rPr>
              <a:t> </a:t>
            </a:r>
            <a:r>
              <a:rPr lang="en-US" b="1" dirty="0" err="1">
                <a:latin typeface="Segoe UI" pitchFamily="34" charset="0"/>
                <a:cs typeface="Segoe UI" pitchFamily="34" charset="0"/>
              </a:rPr>
              <a:t>na</a:t>
            </a:r>
            <a:r>
              <a:rPr lang="en-US" b="1" dirty="0">
                <a:latin typeface="Segoe UI" pitchFamily="34" charset="0"/>
                <a:cs typeface="Segoe UI" pitchFamily="34" charset="0"/>
              </a:rPr>
              <a:t> </a:t>
            </a:r>
            <a:r>
              <a:rPr lang="en-US" b="1" dirty="0" err="1">
                <a:latin typeface="Segoe UI" pitchFamily="34" charset="0"/>
                <a:cs typeface="Segoe UI" pitchFamily="34" charset="0"/>
              </a:rPr>
              <a:t>okoliš</a:t>
            </a:r>
            <a:endParaRPr lang="hr-HR" dirty="0">
              <a:latin typeface="Segoe UI" pitchFamily="34" charset="0"/>
              <a:cs typeface="Segoe UI"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AD7EDD2F-B38A-4198-BA4E-19F2A4683C66}" type="slidenum">
              <a:rPr lang="en-US" smtClean="0">
                <a:latin typeface="Segoe UI" pitchFamily="34" charset="0"/>
                <a:cs typeface="Segoe UI" pitchFamily="34" charset="0"/>
              </a:rPr>
              <a:pPr eaLnBrk="1" fontAlgn="base" hangingPunct="1">
                <a:spcBef>
                  <a:spcPct val="0"/>
                </a:spcBef>
                <a:spcAft>
                  <a:spcPct val="0"/>
                </a:spcAft>
              </a:pPr>
              <a:t>13</a:t>
            </a:fld>
            <a:endParaRPr lang="en-US" smtClean="0">
              <a:latin typeface="Segoe UI" pitchFamily="34" charset="0"/>
              <a:cs typeface="Segoe UI" pitchFamily="34" charset="0"/>
            </a:endParaRPr>
          </a:p>
        </p:txBody>
      </p:sp>
      <p:sp>
        <p:nvSpPr>
          <p:cNvPr id="15363" name="Rectangle 6"/>
          <p:cNvSpPr>
            <a:spLocks noChangeArrowheads="1"/>
          </p:cNvSpPr>
          <p:nvPr/>
        </p:nvSpPr>
        <p:spPr bwMode="auto">
          <a:xfrm>
            <a:off x="230188" y="192088"/>
            <a:ext cx="9572625"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r-HR" sz="2800" dirty="0">
                <a:latin typeface="Century Gothic" pitchFamily="34" charset="0"/>
                <a:cs typeface="Segoe UI" pitchFamily="34" charset="0"/>
              </a:rPr>
              <a:t>2.3. PRIMJER ZA PROCJENU</a:t>
            </a:r>
          </a:p>
          <a:p>
            <a:endParaRPr lang="hr-HR" sz="2400" dirty="0">
              <a:latin typeface="Century Gothic" pitchFamily="34" charset="0"/>
            </a:endParaRPr>
          </a:p>
        </p:txBody>
      </p:sp>
      <p:pic>
        <p:nvPicPr>
          <p:cNvPr id="15365" name="Picture 4" descr="3.png"/>
          <p:cNvPicPr>
            <a:picLocks noChangeAspect="1" noChangeArrowheads="1"/>
          </p:cNvPicPr>
          <p:nvPr/>
        </p:nvPicPr>
        <p:blipFill>
          <a:blip r:embed="rId2" cstate="print">
            <a:extLst>
              <a:ext uri="{28A0092B-C50C-407E-A947-70E740481C1C}">
                <a14:useLocalDpi xmlns:a14="http://schemas.microsoft.com/office/drawing/2010/main" val="0"/>
              </a:ext>
            </a:extLst>
          </a:blip>
          <a:srcRect b="955"/>
          <a:stretch>
            <a:fillRect/>
          </a:stretch>
        </p:blipFill>
        <p:spPr bwMode="auto">
          <a:xfrm>
            <a:off x="508000" y="1144637"/>
            <a:ext cx="4005263"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Rectangle 1"/>
          <p:cNvSpPr>
            <a:spLocks noChangeArrowheads="1"/>
          </p:cNvSpPr>
          <p:nvPr/>
        </p:nvSpPr>
        <p:spPr bwMode="auto">
          <a:xfrm>
            <a:off x="4697413" y="1022350"/>
            <a:ext cx="3797300"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dirty="0" err="1" smtClean="0">
                <a:latin typeface="Segoe UI" pitchFamily="34" charset="0"/>
                <a:cs typeface="Segoe UI" pitchFamily="34" charset="0"/>
              </a:rPr>
              <a:t>Ovo</a:t>
            </a:r>
            <a:r>
              <a:rPr lang="en-US" sz="1600" dirty="0" smtClean="0">
                <a:latin typeface="Segoe UI" pitchFamily="34" charset="0"/>
                <a:cs typeface="Segoe UI" pitchFamily="34" charset="0"/>
              </a:rPr>
              <a:t> </a:t>
            </a:r>
            <a:r>
              <a:rPr lang="en-US" sz="1600" dirty="0" err="1">
                <a:latin typeface="Segoe UI" pitchFamily="34" charset="0"/>
                <a:cs typeface="Segoe UI" pitchFamily="34" charset="0"/>
              </a:rPr>
              <a:t>su</a:t>
            </a:r>
            <a:r>
              <a:rPr lang="en-US" sz="1600" dirty="0">
                <a:latin typeface="Segoe UI" pitchFamily="34" charset="0"/>
                <a:cs typeface="Segoe UI" pitchFamily="34" charset="0"/>
              </a:rPr>
              <a:t> </a:t>
            </a:r>
            <a:r>
              <a:rPr lang="en-US" sz="1600" dirty="0" err="1">
                <a:latin typeface="Segoe UI" pitchFamily="34" charset="0"/>
                <a:cs typeface="Segoe UI" pitchFamily="34" charset="0"/>
              </a:rPr>
              <a:t>najčešća</a:t>
            </a:r>
            <a:r>
              <a:rPr lang="en-US" sz="1600" dirty="0">
                <a:latin typeface="Segoe UI" pitchFamily="34" charset="0"/>
                <a:cs typeface="Segoe UI" pitchFamily="34" charset="0"/>
              </a:rPr>
              <a:t> </a:t>
            </a:r>
            <a:r>
              <a:rPr lang="en-US" sz="1600" dirty="0" err="1">
                <a:latin typeface="Segoe UI" pitchFamily="34" charset="0"/>
                <a:cs typeface="Segoe UI" pitchFamily="34" charset="0"/>
              </a:rPr>
              <a:t>područja</a:t>
            </a:r>
            <a:r>
              <a:rPr lang="en-US" sz="1600" dirty="0">
                <a:latin typeface="Segoe UI" pitchFamily="34" charset="0"/>
                <a:cs typeface="Segoe UI" pitchFamily="34" charset="0"/>
              </a:rPr>
              <a:t> </a:t>
            </a:r>
            <a:r>
              <a:rPr lang="en-US" sz="1600" dirty="0" err="1">
                <a:latin typeface="Segoe UI" pitchFamily="34" charset="0"/>
                <a:cs typeface="Segoe UI" pitchFamily="34" charset="0"/>
              </a:rPr>
              <a:t>na</a:t>
            </a:r>
            <a:r>
              <a:rPr lang="en-US" sz="1600" dirty="0">
                <a:latin typeface="Segoe UI" pitchFamily="34" charset="0"/>
                <a:cs typeface="Segoe UI" pitchFamily="34" charset="0"/>
              </a:rPr>
              <a:t> </a:t>
            </a:r>
            <a:r>
              <a:rPr lang="en-US" sz="1600" dirty="0" err="1">
                <a:latin typeface="Segoe UI" pitchFamily="34" charset="0"/>
                <a:cs typeface="Segoe UI" pitchFamily="34" charset="0"/>
              </a:rPr>
              <a:t>koja</a:t>
            </a:r>
            <a:r>
              <a:rPr lang="en-US" sz="1600" dirty="0">
                <a:latin typeface="Segoe UI" pitchFamily="34" charset="0"/>
                <a:cs typeface="Segoe UI" pitchFamily="34" charset="0"/>
              </a:rPr>
              <a:t> </a:t>
            </a:r>
            <a:r>
              <a:rPr lang="en-US" sz="1600" dirty="0" err="1">
                <a:latin typeface="Segoe UI" pitchFamily="34" charset="0"/>
                <a:cs typeface="Segoe UI" pitchFamily="34" charset="0"/>
              </a:rPr>
              <a:t>može</a:t>
            </a:r>
            <a:r>
              <a:rPr lang="en-US" sz="1600" dirty="0">
                <a:latin typeface="Segoe UI" pitchFamily="34" charset="0"/>
                <a:cs typeface="Segoe UI" pitchFamily="34" charset="0"/>
              </a:rPr>
              <a:t> </a:t>
            </a:r>
            <a:r>
              <a:rPr lang="en-US" sz="1600" dirty="0" err="1">
                <a:latin typeface="Segoe UI" pitchFamily="34" charset="0"/>
                <a:cs typeface="Segoe UI" pitchFamily="34" charset="0"/>
              </a:rPr>
              <a:t>utjecati</a:t>
            </a:r>
            <a:r>
              <a:rPr lang="en-US" sz="1600" dirty="0">
                <a:latin typeface="Segoe UI" pitchFamily="34" charset="0"/>
                <a:cs typeface="Segoe UI" pitchFamily="34" charset="0"/>
              </a:rPr>
              <a:t> </a:t>
            </a:r>
            <a:r>
              <a:rPr lang="en-US" sz="1600" dirty="0" err="1">
                <a:latin typeface="Segoe UI" pitchFamily="34" charset="0"/>
                <a:cs typeface="Segoe UI" pitchFamily="34" charset="0"/>
              </a:rPr>
              <a:t>eksploatacija</a:t>
            </a:r>
            <a:r>
              <a:rPr lang="en-US" sz="1600" dirty="0">
                <a:latin typeface="Segoe UI" pitchFamily="34" charset="0"/>
                <a:cs typeface="Segoe UI" pitchFamily="34" charset="0"/>
              </a:rPr>
              <a:t> </a:t>
            </a:r>
            <a:r>
              <a:rPr lang="en-US" sz="1600" dirty="0" err="1">
                <a:latin typeface="Segoe UI" pitchFamily="34" charset="0"/>
                <a:cs typeface="Segoe UI" pitchFamily="34" charset="0"/>
              </a:rPr>
              <a:t>mineralnih</a:t>
            </a:r>
            <a:r>
              <a:rPr lang="en-US" sz="1600" dirty="0">
                <a:latin typeface="Segoe UI" pitchFamily="34" charset="0"/>
                <a:cs typeface="Segoe UI" pitchFamily="34" charset="0"/>
              </a:rPr>
              <a:t> </a:t>
            </a:r>
            <a:r>
              <a:rPr lang="en-US" sz="1600" dirty="0" err="1">
                <a:latin typeface="Segoe UI" pitchFamily="34" charset="0"/>
                <a:cs typeface="Segoe UI" pitchFamily="34" charset="0"/>
              </a:rPr>
              <a:t>sirovina</a:t>
            </a:r>
            <a:r>
              <a:rPr lang="en-US" sz="1600" dirty="0">
                <a:latin typeface="Segoe UI" pitchFamily="34" charset="0"/>
                <a:cs typeface="Segoe UI" pitchFamily="34" charset="0"/>
              </a:rPr>
              <a:t>. </a:t>
            </a:r>
            <a:r>
              <a:rPr lang="en-US" sz="1600" dirty="0" err="1">
                <a:latin typeface="Segoe UI" pitchFamily="34" charset="0"/>
                <a:cs typeface="Segoe UI" pitchFamily="34" charset="0"/>
              </a:rPr>
              <a:t>Naravno</a:t>
            </a:r>
            <a:r>
              <a:rPr lang="en-US" sz="1600" dirty="0">
                <a:latin typeface="Segoe UI" pitchFamily="34" charset="0"/>
                <a:cs typeface="Segoe UI" pitchFamily="34" charset="0"/>
              </a:rPr>
              <a:t> </a:t>
            </a:r>
            <a:r>
              <a:rPr lang="en-US" sz="1600" dirty="0" err="1">
                <a:latin typeface="Segoe UI" pitchFamily="34" charset="0"/>
                <a:cs typeface="Segoe UI" pitchFamily="34" charset="0"/>
              </a:rPr>
              <a:t>da</a:t>
            </a:r>
            <a:r>
              <a:rPr lang="en-US" sz="1600" dirty="0">
                <a:latin typeface="Segoe UI" pitchFamily="34" charset="0"/>
                <a:cs typeface="Segoe UI" pitchFamily="34" charset="0"/>
              </a:rPr>
              <a:t> ne </a:t>
            </a:r>
            <a:r>
              <a:rPr lang="en-US" sz="1600" dirty="0" err="1">
                <a:latin typeface="Segoe UI" pitchFamily="34" charset="0"/>
                <a:cs typeface="Segoe UI" pitchFamily="34" charset="0"/>
              </a:rPr>
              <a:t>moraju</a:t>
            </a:r>
            <a:r>
              <a:rPr lang="en-US" sz="1600" dirty="0">
                <a:latin typeface="Segoe UI" pitchFamily="34" charset="0"/>
                <a:cs typeface="Segoe UI" pitchFamily="34" charset="0"/>
              </a:rPr>
              <a:t> </a:t>
            </a:r>
            <a:r>
              <a:rPr lang="en-US" sz="1600" dirty="0" err="1">
                <a:latin typeface="Segoe UI" pitchFamily="34" charset="0"/>
                <a:cs typeface="Segoe UI" pitchFamily="34" charset="0"/>
              </a:rPr>
              <a:t>svi</a:t>
            </a:r>
            <a:r>
              <a:rPr lang="en-US" sz="1600" dirty="0">
                <a:latin typeface="Segoe UI" pitchFamily="34" charset="0"/>
                <a:cs typeface="Segoe UI" pitchFamily="34" charset="0"/>
              </a:rPr>
              <a:t> </a:t>
            </a:r>
            <a:r>
              <a:rPr lang="en-US" sz="1600" dirty="0" err="1">
                <a:latin typeface="Segoe UI" pitchFamily="34" charset="0"/>
                <a:cs typeface="Segoe UI" pitchFamily="34" charset="0"/>
              </a:rPr>
              <a:t>biti</a:t>
            </a:r>
            <a:r>
              <a:rPr lang="en-US" sz="1600" dirty="0">
                <a:latin typeface="Segoe UI" pitchFamily="34" charset="0"/>
                <a:cs typeface="Segoe UI" pitchFamily="34" charset="0"/>
              </a:rPr>
              <a:t> </a:t>
            </a:r>
            <a:r>
              <a:rPr lang="en-US" sz="1600" dirty="0" err="1">
                <a:latin typeface="Segoe UI" pitchFamily="34" charset="0"/>
                <a:cs typeface="Segoe UI" pitchFamily="34" charset="0"/>
              </a:rPr>
              <a:t>analizirani</a:t>
            </a:r>
            <a:r>
              <a:rPr lang="en-US" sz="1600" dirty="0">
                <a:latin typeface="Segoe UI" pitchFamily="34" charset="0"/>
                <a:cs typeface="Segoe UI" pitchFamily="34" charset="0"/>
              </a:rPr>
              <a:t> u </a:t>
            </a:r>
            <a:r>
              <a:rPr lang="en-US" sz="1600" dirty="0" err="1">
                <a:latin typeface="Segoe UI" pitchFamily="34" charset="0"/>
                <a:cs typeface="Segoe UI" pitchFamily="34" charset="0"/>
              </a:rPr>
              <a:t>svim</a:t>
            </a:r>
            <a:r>
              <a:rPr lang="en-US" sz="1600" dirty="0">
                <a:latin typeface="Segoe UI" pitchFamily="34" charset="0"/>
                <a:cs typeface="Segoe UI" pitchFamily="34" charset="0"/>
              </a:rPr>
              <a:t> </a:t>
            </a:r>
            <a:r>
              <a:rPr lang="en-US" sz="1600" dirty="0" err="1">
                <a:latin typeface="Segoe UI" pitchFamily="34" charset="0"/>
                <a:cs typeface="Segoe UI" pitchFamily="34" charset="0"/>
              </a:rPr>
              <a:t>studijama</a:t>
            </a:r>
            <a:r>
              <a:rPr lang="en-US" sz="1600" dirty="0">
                <a:latin typeface="Segoe UI" pitchFamily="34" charset="0"/>
                <a:cs typeface="Segoe UI" pitchFamily="34" charset="0"/>
              </a:rPr>
              <a:t> </a:t>
            </a:r>
            <a:r>
              <a:rPr lang="en-US" sz="1600" dirty="0" err="1">
                <a:latin typeface="Segoe UI" pitchFamily="34" charset="0"/>
                <a:cs typeface="Segoe UI" pitchFamily="34" charset="0"/>
              </a:rPr>
              <a:t>ako</a:t>
            </a:r>
            <a:r>
              <a:rPr lang="en-US" sz="1600" dirty="0">
                <a:latin typeface="Segoe UI" pitchFamily="34" charset="0"/>
                <a:cs typeface="Segoe UI" pitchFamily="34" charset="0"/>
              </a:rPr>
              <a:t> ne </a:t>
            </a:r>
            <a:r>
              <a:rPr lang="en-US" sz="1600" dirty="0" err="1">
                <a:latin typeface="Segoe UI" pitchFamily="34" charset="0"/>
                <a:cs typeface="Segoe UI" pitchFamily="34" charset="0"/>
              </a:rPr>
              <a:t>postoje</a:t>
            </a:r>
            <a:r>
              <a:rPr lang="en-US" sz="1600" dirty="0">
                <a:latin typeface="Segoe UI" pitchFamily="34" charset="0"/>
                <a:cs typeface="Segoe UI" pitchFamily="34" charset="0"/>
              </a:rPr>
              <a:t> </a:t>
            </a:r>
            <a:r>
              <a:rPr lang="en-US" sz="1600" dirty="0" err="1">
                <a:latin typeface="Segoe UI" pitchFamily="34" charset="0"/>
                <a:cs typeface="Segoe UI" pitchFamily="34" charset="0"/>
              </a:rPr>
              <a:t>utecaji</a:t>
            </a:r>
            <a:r>
              <a:rPr lang="en-US" sz="1600" dirty="0">
                <a:latin typeface="Segoe UI" pitchFamily="34" charset="0"/>
                <a:cs typeface="Segoe UI" pitchFamily="34" charset="0"/>
              </a:rPr>
              <a:t> </a:t>
            </a:r>
            <a:r>
              <a:rPr lang="en-US" sz="1600" dirty="0" err="1">
                <a:latin typeface="Segoe UI" pitchFamily="34" charset="0"/>
                <a:cs typeface="Segoe UI" pitchFamily="34" charset="0"/>
              </a:rPr>
              <a:t>koji</a:t>
            </a:r>
            <a:r>
              <a:rPr lang="en-US" sz="1600" dirty="0">
                <a:latin typeface="Segoe UI" pitchFamily="34" charset="0"/>
                <a:cs typeface="Segoe UI" pitchFamily="34" charset="0"/>
              </a:rPr>
              <a:t> </a:t>
            </a:r>
            <a:r>
              <a:rPr lang="en-US" sz="1600" dirty="0" err="1">
                <a:latin typeface="Segoe UI" pitchFamily="34" charset="0"/>
                <a:cs typeface="Segoe UI" pitchFamily="34" charset="0"/>
              </a:rPr>
              <a:t>ih</a:t>
            </a:r>
            <a:r>
              <a:rPr lang="en-US" sz="1600" dirty="0">
                <a:latin typeface="Segoe UI" pitchFamily="34" charset="0"/>
                <a:cs typeface="Segoe UI" pitchFamily="34" charset="0"/>
              </a:rPr>
              <a:t> </a:t>
            </a:r>
            <a:r>
              <a:rPr lang="en-US" sz="1600" dirty="0" err="1">
                <a:latin typeface="Segoe UI" pitchFamily="34" charset="0"/>
                <a:cs typeface="Segoe UI" pitchFamily="34" charset="0"/>
              </a:rPr>
              <a:t>definiraju</a:t>
            </a:r>
            <a:r>
              <a:rPr lang="en-US" sz="1600" dirty="0">
                <a:latin typeface="Segoe UI" pitchFamily="34" charset="0"/>
                <a:cs typeface="Segoe UI" pitchFamily="34" charset="0"/>
              </a:rPr>
              <a:t> </a:t>
            </a:r>
            <a:r>
              <a:rPr lang="en-US" sz="1600" dirty="0" err="1">
                <a:latin typeface="Segoe UI" pitchFamily="34" charset="0"/>
                <a:cs typeface="Segoe UI" pitchFamily="34" charset="0"/>
              </a:rPr>
              <a:t>i</a:t>
            </a:r>
            <a:r>
              <a:rPr lang="en-US" sz="1600" dirty="0">
                <a:latin typeface="Segoe UI" pitchFamily="34" charset="0"/>
                <a:cs typeface="Segoe UI" pitchFamily="34" charset="0"/>
              </a:rPr>
              <a:t> </a:t>
            </a:r>
            <a:r>
              <a:rPr lang="en-US" sz="1600" dirty="0" err="1">
                <a:latin typeface="Segoe UI" pitchFamily="34" charset="0"/>
                <a:cs typeface="Segoe UI" pitchFamily="34" charset="0"/>
              </a:rPr>
              <a:t>koji</a:t>
            </a:r>
            <a:r>
              <a:rPr lang="en-US" sz="1600" dirty="0">
                <a:latin typeface="Segoe UI" pitchFamily="34" charset="0"/>
                <a:cs typeface="Segoe UI" pitchFamily="34" charset="0"/>
              </a:rPr>
              <a:t> </a:t>
            </a:r>
            <a:r>
              <a:rPr lang="en-US" sz="1600" dirty="0" err="1">
                <a:latin typeface="Segoe UI" pitchFamily="34" charset="0"/>
                <a:cs typeface="Segoe UI" pitchFamily="34" charset="0"/>
              </a:rPr>
              <a:t>su</a:t>
            </a:r>
            <a:r>
              <a:rPr lang="en-US" sz="1600" dirty="0">
                <a:latin typeface="Segoe UI" pitchFamily="34" charset="0"/>
                <a:cs typeface="Segoe UI" pitchFamily="34" charset="0"/>
              </a:rPr>
              <a:t> </a:t>
            </a:r>
            <a:r>
              <a:rPr lang="en-US" sz="1600" dirty="0" err="1">
                <a:latin typeface="Segoe UI" pitchFamily="34" charset="0"/>
                <a:cs typeface="Segoe UI" pitchFamily="34" charset="0"/>
              </a:rPr>
              <a:t>nisu</a:t>
            </a:r>
            <a:r>
              <a:rPr lang="en-US" sz="1600" dirty="0">
                <a:latin typeface="Segoe UI" pitchFamily="34" charset="0"/>
                <a:cs typeface="Segoe UI" pitchFamily="34" charset="0"/>
              </a:rPr>
              <a:t> </a:t>
            </a:r>
            <a:r>
              <a:rPr lang="en-US" sz="1600" dirty="0" err="1">
                <a:latin typeface="Segoe UI" pitchFamily="34" charset="0"/>
                <a:cs typeface="Segoe UI" pitchFamily="34" charset="0"/>
              </a:rPr>
              <a:t>obrađeni</a:t>
            </a:r>
            <a:r>
              <a:rPr lang="en-US" sz="1600" dirty="0">
                <a:latin typeface="Segoe UI" pitchFamily="34" charset="0"/>
                <a:cs typeface="Segoe UI" pitchFamily="34" charset="0"/>
              </a:rPr>
              <a:t> u </a:t>
            </a:r>
            <a:r>
              <a:rPr lang="en-US" sz="1600" dirty="0" err="1">
                <a:latin typeface="Segoe UI" pitchFamily="34" charset="0"/>
                <a:cs typeface="Segoe UI" pitchFamily="34" charset="0"/>
              </a:rPr>
              <a:t>prethodnim</a:t>
            </a:r>
            <a:r>
              <a:rPr lang="en-US" sz="1600" dirty="0">
                <a:latin typeface="Segoe UI" pitchFamily="34" charset="0"/>
                <a:cs typeface="Segoe UI" pitchFamily="34" charset="0"/>
              </a:rPr>
              <a:t> </a:t>
            </a:r>
            <a:r>
              <a:rPr lang="en-US" sz="1600" dirty="0" err="1">
                <a:latin typeface="Segoe UI" pitchFamily="34" charset="0"/>
                <a:cs typeface="Segoe UI" pitchFamily="34" charset="0"/>
              </a:rPr>
              <a:t>poglavljima</a:t>
            </a:r>
            <a:r>
              <a:rPr lang="en-US" sz="1600" dirty="0">
                <a:latin typeface="Segoe UI" pitchFamily="34" charset="0"/>
                <a:cs typeface="Segoe UI" pitchFamily="34" charset="0"/>
              </a:rPr>
              <a:t> </a:t>
            </a:r>
            <a:r>
              <a:rPr lang="en-US" sz="1600" dirty="0" err="1">
                <a:latin typeface="Segoe UI" pitchFamily="34" charset="0"/>
                <a:cs typeface="Segoe UI" pitchFamily="34" charset="0"/>
              </a:rPr>
              <a:t>studije</a:t>
            </a:r>
            <a:r>
              <a:rPr lang="en-US" sz="1600" dirty="0">
                <a:latin typeface="Segoe UI" pitchFamily="34" charset="0"/>
                <a:cs typeface="Segoe UI" pitchFamily="34" charset="0"/>
              </a:rPr>
              <a:t>.</a:t>
            </a:r>
            <a:endParaRPr lang="hr-HR" sz="1600" dirty="0">
              <a:latin typeface="Segoe UI" pitchFamily="34" charset="0"/>
              <a:cs typeface="Segoe UI" pitchFamily="34" charset="0"/>
            </a:endParaRPr>
          </a:p>
          <a:p>
            <a:r>
              <a:rPr lang="en-US" sz="1600" dirty="0" err="1">
                <a:latin typeface="Segoe UI" pitchFamily="34" charset="0"/>
                <a:cs typeface="Segoe UI" pitchFamily="34" charset="0"/>
              </a:rPr>
              <a:t>Također</a:t>
            </a:r>
            <a:r>
              <a:rPr lang="en-US" sz="1600" dirty="0">
                <a:latin typeface="Segoe UI" pitchFamily="34" charset="0"/>
                <a:cs typeface="Segoe UI" pitchFamily="34" charset="0"/>
              </a:rPr>
              <a:t> se </a:t>
            </a:r>
            <a:r>
              <a:rPr lang="en-US" sz="1600" dirty="0" err="1">
                <a:latin typeface="Segoe UI" pitchFamily="34" charset="0"/>
                <a:cs typeface="Segoe UI" pitchFamily="34" charset="0"/>
              </a:rPr>
              <a:t>mogu</a:t>
            </a:r>
            <a:r>
              <a:rPr lang="en-US" sz="1600" dirty="0">
                <a:latin typeface="Segoe UI" pitchFamily="34" charset="0"/>
                <a:cs typeface="Segoe UI" pitchFamily="34" charset="0"/>
              </a:rPr>
              <a:t> </a:t>
            </a:r>
            <a:r>
              <a:rPr lang="en-US" sz="1600" dirty="0" err="1">
                <a:latin typeface="Segoe UI" pitchFamily="34" charset="0"/>
                <a:cs typeface="Segoe UI" pitchFamily="34" charset="0"/>
              </a:rPr>
              <a:t>detektirati</a:t>
            </a:r>
            <a:r>
              <a:rPr lang="en-US" sz="1600" dirty="0">
                <a:latin typeface="Segoe UI" pitchFamily="34" charset="0"/>
                <a:cs typeface="Segoe UI" pitchFamily="34" charset="0"/>
              </a:rPr>
              <a:t> </a:t>
            </a:r>
            <a:r>
              <a:rPr lang="en-US" sz="1600" dirty="0" err="1">
                <a:latin typeface="Segoe UI" pitchFamily="34" charset="0"/>
                <a:cs typeface="Segoe UI" pitchFamily="34" charset="0"/>
              </a:rPr>
              <a:t>i</a:t>
            </a:r>
            <a:r>
              <a:rPr lang="en-US" sz="1600" dirty="0">
                <a:latin typeface="Segoe UI" pitchFamily="34" charset="0"/>
                <a:cs typeface="Segoe UI" pitchFamily="34" charset="0"/>
              </a:rPr>
              <a:t> </a:t>
            </a:r>
            <a:r>
              <a:rPr lang="en-US" sz="1600" dirty="0" err="1">
                <a:latin typeface="Segoe UI" pitchFamily="34" charset="0"/>
                <a:cs typeface="Segoe UI" pitchFamily="34" charset="0"/>
              </a:rPr>
              <a:t>neki</a:t>
            </a:r>
            <a:r>
              <a:rPr lang="en-US" sz="1600" dirty="0">
                <a:latin typeface="Segoe UI" pitchFamily="34" charset="0"/>
                <a:cs typeface="Segoe UI" pitchFamily="34" charset="0"/>
              </a:rPr>
              <a:t> </a:t>
            </a:r>
            <a:r>
              <a:rPr lang="en-US" sz="1600" dirty="0" err="1">
                <a:latin typeface="Segoe UI" pitchFamily="34" charset="0"/>
                <a:cs typeface="Segoe UI" pitchFamily="34" charset="0"/>
              </a:rPr>
              <a:t>drugi</a:t>
            </a:r>
            <a:r>
              <a:rPr lang="en-US" sz="1600" dirty="0">
                <a:latin typeface="Segoe UI" pitchFamily="34" charset="0"/>
                <a:cs typeface="Segoe UI" pitchFamily="34" charset="0"/>
              </a:rPr>
              <a:t> </a:t>
            </a:r>
            <a:r>
              <a:rPr lang="en-US" sz="1600" dirty="0" err="1">
                <a:latin typeface="Segoe UI" pitchFamily="34" charset="0"/>
                <a:cs typeface="Segoe UI" pitchFamily="34" charset="0"/>
              </a:rPr>
              <a:t>utjecaji</a:t>
            </a:r>
            <a:r>
              <a:rPr lang="en-US" sz="1600" dirty="0">
                <a:latin typeface="Segoe UI" pitchFamily="34" charset="0"/>
                <a:cs typeface="Segoe UI" pitchFamily="34" charset="0"/>
              </a:rPr>
              <a:t> </a:t>
            </a:r>
            <a:r>
              <a:rPr lang="en-US" sz="1600" dirty="0" err="1">
                <a:latin typeface="Segoe UI" pitchFamily="34" charset="0"/>
                <a:cs typeface="Segoe UI" pitchFamily="34" charset="0"/>
              </a:rPr>
              <a:t>koji</a:t>
            </a:r>
            <a:r>
              <a:rPr lang="en-US" sz="1600" dirty="0">
                <a:latin typeface="Segoe UI" pitchFamily="34" charset="0"/>
                <a:cs typeface="Segoe UI" pitchFamily="34" charset="0"/>
              </a:rPr>
              <a:t> </a:t>
            </a:r>
            <a:r>
              <a:rPr lang="en-US" sz="1600" dirty="0" err="1">
                <a:latin typeface="Segoe UI" pitchFamily="34" charset="0"/>
                <a:cs typeface="Segoe UI" pitchFamily="34" charset="0"/>
              </a:rPr>
              <a:t>imaju</a:t>
            </a:r>
            <a:r>
              <a:rPr lang="en-US" sz="1600" dirty="0">
                <a:latin typeface="Segoe UI" pitchFamily="34" charset="0"/>
                <a:cs typeface="Segoe UI" pitchFamily="34" charset="0"/>
              </a:rPr>
              <a:t> </a:t>
            </a:r>
            <a:r>
              <a:rPr lang="en-US" sz="1600" dirty="0" err="1">
                <a:latin typeface="Segoe UI" pitchFamily="34" charset="0"/>
                <a:cs typeface="Segoe UI" pitchFamily="34" charset="0"/>
              </a:rPr>
              <a:t>značajnu</a:t>
            </a:r>
            <a:r>
              <a:rPr lang="en-US" sz="1600" dirty="0">
                <a:latin typeface="Segoe UI" pitchFamily="34" charset="0"/>
                <a:cs typeface="Segoe UI" pitchFamily="34" charset="0"/>
              </a:rPr>
              <a:t> </a:t>
            </a:r>
            <a:r>
              <a:rPr lang="en-US" sz="1600" dirty="0" err="1">
                <a:latin typeface="Segoe UI" pitchFamily="34" charset="0"/>
                <a:cs typeface="Segoe UI" pitchFamily="34" charset="0"/>
              </a:rPr>
              <a:t>ulogu</a:t>
            </a:r>
            <a:r>
              <a:rPr lang="en-US" sz="1600" dirty="0">
                <a:latin typeface="Segoe UI" pitchFamily="34" charset="0"/>
                <a:cs typeface="Segoe UI" pitchFamily="34" charset="0"/>
              </a:rPr>
              <a:t> </a:t>
            </a:r>
            <a:r>
              <a:rPr lang="en-US" sz="1600" dirty="0" err="1">
                <a:latin typeface="Segoe UI" pitchFamily="34" charset="0"/>
                <a:cs typeface="Segoe UI" pitchFamily="34" charset="0"/>
              </a:rPr>
              <a:t>na</a:t>
            </a:r>
            <a:r>
              <a:rPr lang="en-US" sz="1600" dirty="0">
                <a:latin typeface="Segoe UI" pitchFamily="34" charset="0"/>
                <a:cs typeface="Segoe UI" pitchFamily="34" charset="0"/>
              </a:rPr>
              <a:t> </a:t>
            </a:r>
            <a:r>
              <a:rPr lang="en-US" sz="1600" dirty="0" err="1">
                <a:latin typeface="Segoe UI" pitchFamily="34" charset="0"/>
                <a:cs typeface="Segoe UI" pitchFamily="34" charset="0"/>
              </a:rPr>
              <a:t>prihvatljivost</a:t>
            </a:r>
            <a:r>
              <a:rPr lang="en-US" sz="1600" dirty="0">
                <a:latin typeface="Segoe UI" pitchFamily="34" charset="0"/>
                <a:cs typeface="Segoe UI" pitchFamily="34" charset="0"/>
              </a:rPr>
              <a:t> </a:t>
            </a:r>
            <a:r>
              <a:rPr lang="en-US" sz="1600" dirty="0" err="1">
                <a:latin typeface="Segoe UI" pitchFamily="34" charset="0"/>
                <a:cs typeface="Segoe UI" pitchFamily="34" charset="0"/>
              </a:rPr>
              <a:t>zahvata</a:t>
            </a:r>
            <a:r>
              <a:rPr lang="en-US" sz="1600" dirty="0">
                <a:latin typeface="Segoe UI" pitchFamily="34" charset="0"/>
                <a:cs typeface="Segoe UI" pitchFamily="34" charset="0"/>
              </a:rPr>
              <a:t> a </a:t>
            </a:r>
            <a:r>
              <a:rPr lang="en-US" sz="1600" dirty="0" err="1">
                <a:latin typeface="Segoe UI" pitchFamily="34" charset="0"/>
                <a:cs typeface="Segoe UI" pitchFamily="34" charset="0"/>
              </a:rPr>
              <a:t>koji</a:t>
            </a:r>
            <a:r>
              <a:rPr lang="en-US" sz="1600" dirty="0">
                <a:latin typeface="Segoe UI" pitchFamily="34" charset="0"/>
                <a:cs typeface="Segoe UI" pitchFamily="34" charset="0"/>
              </a:rPr>
              <a:t> </a:t>
            </a:r>
            <a:r>
              <a:rPr lang="en-US" sz="1600" dirty="0" err="1">
                <a:latin typeface="Segoe UI" pitchFamily="34" charset="0"/>
                <a:cs typeface="Segoe UI" pitchFamily="34" charset="0"/>
              </a:rPr>
              <a:t>nisu</a:t>
            </a:r>
            <a:r>
              <a:rPr lang="en-US" sz="1600" dirty="0">
                <a:latin typeface="Segoe UI" pitchFamily="34" charset="0"/>
                <a:cs typeface="Segoe UI" pitchFamily="34" charset="0"/>
              </a:rPr>
              <a:t> </a:t>
            </a:r>
            <a:r>
              <a:rPr lang="en-US" sz="1600" dirty="0" err="1">
                <a:latin typeface="Segoe UI" pitchFamily="34" charset="0"/>
                <a:cs typeface="Segoe UI" pitchFamily="34" charset="0"/>
              </a:rPr>
              <a:t>navedeni</a:t>
            </a:r>
            <a:r>
              <a:rPr lang="en-US" sz="1600" dirty="0">
                <a:latin typeface="Segoe UI" pitchFamily="34" charset="0"/>
                <a:cs typeface="Segoe UI" pitchFamily="34" charset="0"/>
              </a:rPr>
              <a:t> u </a:t>
            </a:r>
            <a:r>
              <a:rPr lang="en-US" sz="1600" dirty="0" err="1">
                <a:latin typeface="Segoe UI" pitchFamily="34" charset="0"/>
                <a:cs typeface="Segoe UI" pitchFamily="34" charset="0"/>
              </a:rPr>
              <a:t>ovoj</a:t>
            </a:r>
            <a:r>
              <a:rPr lang="en-US" sz="1600" dirty="0">
                <a:latin typeface="Segoe UI" pitchFamily="34" charset="0"/>
                <a:cs typeface="Segoe UI" pitchFamily="34" charset="0"/>
              </a:rPr>
              <a:t> </a:t>
            </a:r>
            <a:r>
              <a:rPr lang="en-US" sz="1600" dirty="0" err="1">
                <a:latin typeface="Segoe UI" pitchFamily="34" charset="0"/>
                <a:cs typeface="Segoe UI" pitchFamily="34" charset="0"/>
              </a:rPr>
              <a:t>tablici</a:t>
            </a:r>
            <a:r>
              <a:rPr lang="en-US" sz="1600" dirty="0">
                <a:latin typeface="Segoe UI" pitchFamily="34" charset="0"/>
                <a:cs typeface="Segoe UI" pitchFamily="34" charset="0"/>
              </a:rPr>
              <a:t>.</a:t>
            </a:r>
            <a:endParaRPr lang="hr-HR" sz="1600" dirty="0">
              <a:latin typeface="Segoe UI" pitchFamily="34" charset="0"/>
              <a:cs typeface="Segoe UI" pitchFamily="34" charset="0"/>
            </a:endParaRPr>
          </a:p>
          <a:p>
            <a:r>
              <a:rPr lang="en-US" sz="1600" dirty="0" err="1">
                <a:latin typeface="Segoe UI" pitchFamily="34" charset="0"/>
                <a:cs typeface="Segoe UI" pitchFamily="34" charset="0"/>
              </a:rPr>
              <a:t>Drugim</a:t>
            </a:r>
            <a:r>
              <a:rPr lang="en-US" sz="1600" dirty="0">
                <a:latin typeface="Segoe UI" pitchFamily="34" charset="0"/>
                <a:cs typeface="Segoe UI" pitchFamily="34" charset="0"/>
              </a:rPr>
              <a:t> </a:t>
            </a:r>
            <a:r>
              <a:rPr lang="en-US" sz="1600" dirty="0" err="1">
                <a:latin typeface="Segoe UI" pitchFamily="34" charset="0"/>
                <a:cs typeface="Segoe UI" pitchFamily="34" charset="0"/>
              </a:rPr>
              <a:t>riječima</a:t>
            </a:r>
            <a:r>
              <a:rPr lang="en-US" sz="1600" dirty="0">
                <a:latin typeface="Segoe UI" pitchFamily="34" charset="0"/>
                <a:cs typeface="Segoe UI" pitchFamily="34" charset="0"/>
              </a:rPr>
              <a:t> </a:t>
            </a:r>
            <a:r>
              <a:rPr lang="en-US" sz="1600" dirty="0" err="1">
                <a:latin typeface="Segoe UI" pitchFamily="34" charset="0"/>
                <a:cs typeface="Segoe UI" pitchFamily="34" charset="0"/>
              </a:rPr>
              <a:t>treba</a:t>
            </a:r>
            <a:r>
              <a:rPr lang="en-US" sz="1600" dirty="0">
                <a:latin typeface="Segoe UI" pitchFamily="34" charset="0"/>
                <a:cs typeface="Segoe UI" pitchFamily="34" charset="0"/>
              </a:rPr>
              <a:t> </a:t>
            </a:r>
            <a:r>
              <a:rPr lang="en-US" sz="1600" dirty="0" err="1">
                <a:latin typeface="Segoe UI" pitchFamily="34" charset="0"/>
                <a:cs typeface="Segoe UI" pitchFamily="34" charset="0"/>
              </a:rPr>
              <a:t>ocjenjivati</a:t>
            </a:r>
            <a:r>
              <a:rPr lang="en-US" sz="1600" dirty="0">
                <a:latin typeface="Segoe UI" pitchFamily="34" charset="0"/>
                <a:cs typeface="Segoe UI" pitchFamily="34" charset="0"/>
              </a:rPr>
              <a:t> </a:t>
            </a:r>
            <a:r>
              <a:rPr lang="en-US" sz="1600" dirty="0" err="1">
                <a:latin typeface="Segoe UI" pitchFamily="34" charset="0"/>
                <a:cs typeface="Segoe UI" pitchFamily="34" charset="0"/>
              </a:rPr>
              <a:t>samo</a:t>
            </a:r>
            <a:r>
              <a:rPr lang="en-US" sz="1600" dirty="0">
                <a:latin typeface="Segoe UI" pitchFamily="34" charset="0"/>
                <a:cs typeface="Segoe UI" pitchFamily="34" charset="0"/>
              </a:rPr>
              <a:t> one </a:t>
            </a:r>
            <a:r>
              <a:rPr lang="en-US" sz="1600" dirty="0" err="1">
                <a:latin typeface="Segoe UI" pitchFamily="34" charset="0"/>
                <a:cs typeface="Segoe UI" pitchFamily="34" charset="0"/>
              </a:rPr>
              <a:t>utjecaje</a:t>
            </a:r>
            <a:r>
              <a:rPr lang="en-US" sz="1600" dirty="0">
                <a:latin typeface="Segoe UI" pitchFamily="34" charset="0"/>
                <a:cs typeface="Segoe UI" pitchFamily="34" charset="0"/>
              </a:rPr>
              <a:t> </a:t>
            </a:r>
            <a:r>
              <a:rPr lang="en-US" sz="1600" dirty="0" err="1">
                <a:latin typeface="Segoe UI" pitchFamily="34" charset="0"/>
                <a:cs typeface="Segoe UI" pitchFamily="34" charset="0"/>
              </a:rPr>
              <a:t>koji</a:t>
            </a:r>
            <a:r>
              <a:rPr lang="en-US" sz="1600" dirty="0">
                <a:latin typeface="Segoe UI" pitchFamily="34" charset="0"/>
                <a:cs typeface="Segoe UI" pitchFamily="34" charset="0"/>
              </a:rPr>
              <a:t> </a:t>
            </a:r>
            <a:r>
              <a:rPr lang="en-US" sz="1600" dirty="0" err="1">
                <a:latin typeface="Segoe UI" pitchFamily="34" charset="0"/>
                <a:cs typeface="Segoe UI" pitchFamily="34" charset="0"/>
              </a:rPr>
              <a:t>su</a:t>
            </a:r>
            <a:r>
              <a:rPr lang="en-US" sz="1600" dirty="0">
                <a:latin typeface="Segoe UI" pitchFamily="34" charset="0"/>
                <a:cs typeface="Segoe UI" pitchFamily="34" charset="0"/>
              </a:rPr>
              <a:t> </a:t>
            </a:r>
            <a:r>
              <a:rPr lang="en-US" sz="1600" dirty="0" err="1">
                <a:latin typeface="Segoe UI" pitchFamily="34" charset="0"/>
                <a:cs typeface="Segoe UI" pitchFamily="34" charset="0"/>
              </a:rPr>
              <a:t>detektirani</a:t>
            </a:r>
            <a:r>
              <a:rPr lang="en-US" sz="1600" dirty="0">
                <a:latin typeface="Segoe UI" pitchFamily="34" charset="0"/>
                <a:cs typeface="Segoe UI" pitchFamily="34" charset="0"/>
              </a:rPr>
              <a:t> </a:t>
            </a:r>
            <a:r>
              <a:rPr lang="en-US" sz="1600" dirty="0" err="1">
                <a:latin typeface="Segoe UI" pitchFamily="34" charset="0"/>
                <a:cs typeface="Segoe UI" pitchFamily="34" charset="0"/>
              </a:rPr>
              <a:t>i</a:t>
            </a:r>
            <a:r>
              <a:rPr lang="en-US" sz="1600" dirty="0">
                <a:latin typeface="Segoe UI" pitchFamily="34" charset="0"/>
                <a:cs typeface="Segoe UI" pitchFamily="34" charset="0"/>
              </a:rPr>
              <a:t> </a:t>
            </a:r>
            <a:r>
              <a:rPr lang="en-US" sz="1600" dirty="0" err="1">
                <a:latin typeface="Segoe UI" pitchFamily="34" charset="0"/>
                <a:cs typeface="Segoe UI" pitchFamily="34" charset="0"/>
              </a:rPr>
              <a:t>analizirani</a:t>
            </a:r>
            <a:r>
              <a:rPr lang="en-US" sz="1600" dirty="0">
                <a:latin typeface="Segoe UI" pitchFamily="34" charset="0"/>
                <a:cs typeface="Segoe UI" pitchFamily="34" charset="0"/>
              </a:rPr>
              <a:t> u  </a:t>
            </a:r>
            <a:r>
              <a:rPr lang="en-US" sz="1600" dirty="0" err="1">
                <a:latin typeface="Segoe UI" pitchFamily="34" charset="0"/>
                <a:cs typeface="Segoe UI" pitchFamily="34" charset="0"/>
              </a:rPr>
              <a:t>studiji</a:t>
            </a:r>
            <a:r>
              <a:rPr lang="en-US" sz="1600" dirty="0">
                <a:latin typeface="Segoe UI" pitchFamily="34" charset="0"/>
                <a:cs typeface="Segoe UI" pitchFamily="34" charset="0"/>
              </a:rPr>
              <a:t> </a:t>
            </a:r>
            <a:r>
              <a:rPr lang="en-US" sz="1600" dirty="0" err="1">
                <a:latin typeface="Segoe UI" pitchFamily="34" charset="0"/>
                <a:cs typeface="Segoe UI" pitchFamily="34" charset="0"/>
              </a:rPr>
              <a:t>kao</a:t>
            </a:r>
            <a:r>
              <a:rPr lang="en-US" sz="1600" dirty="0">
                <a:latin typeface="Segoe UI" pitchFamily="34" charset="0"/>
                <a:cs typeface="Segoe UI" pitchFamily="34" charset="0"/>
              </a:rPr>
              <a:t> </a:t>
            </a:r>
            <a:r>
              <a:rPr lang="en-US" sz="1600" dirty="0" err="1">
                <a:latin typeface="Segoe UI" pitchFamily="34" charset="0"/>
                <a:cs typeface="Segoe UI" pitchFamily="34" charset="0"/>
              </a:rPr>
              <a:t>relevantni</a:t>
            </a:r>
            <a:r>
              <a:rPr lang="en-US" sz="1600" dirty="0">
                <a:latin typeface="Segoe UI" pitchFamily="34" charset="0"/>
                <a:cs typeface="Segoe UI" pitchFamily="34" charset="0"/>
              </a:rPr>
              <a:t> </a:t>
            </a:r>
            <a:r>
              <a:rPr lang="en-US" sz="1600" dirty="0" err="1">
                <a:latin typeface="Segoe UI" pitchFamily="34" charset="0"/>
                <a:cs typeface="Segoe UI" pitchFamily="34" charset="0"/>
              </a:rPr>
              <a:t>za</a:t>
            </a:r>
            <a:r>
              <a:rPr lang="en-US" sz="1600" dirty="0">
                <a:latin typeface="Segoe UI" pitchFamily="34" charset="0"/>
                <a:cs typeface="Segoe UI" pitchFamily="34" charset="0"/>
              </a:rPr>
              <a:t> </a:t>
            </a:r>
            <a:r>
              <a:rPr lang="en-US" sz="1600" dirty="0" err="1">
                <a:latin typeface="Segoe UI" pitchFamily="34" charset="0"/>
                <a:cs typeface="Segoe UI" pitchFamily="34" charset="0"/>
              </a:rPr>
              <a:t>procjenu</a:t>
            </a:r>
            <a:r>
              <a:rPr lang="en-US" sz="1600" dirty="0">
                <a:latin typeface="Segoe UI" pitchFamily="34" charset="0"/>
                <a:cs typeface="Segoe UI" pitchFamily="34" charset="0"/>
              </a:rPr>
              <a:t> </a:t>
            </a:r>
            <a:r>
              <a:rPr lang="en-US" sz="1600" dirty="0" err="1">
                <a:latin typeface="Segoe UI" pitchFamily="34" charset="0"/>
                <a:cs typeface="Segoe UI" pitchFamily="34" charset="0"/>
              </a:rPr>
              <a:t>prihvatljivosti</a:t>
            </a:r>
            <a:r>
              <a:rPr lang="en-US" sz="1600" dirty="0">
                <a:latin typeface="Segoe UI" pitchFamily="34" charset="0"/>
                <a:cs typeface="Segoe UI" pitchFamily="34" charset="0"/>
              </a:rPr>
              <a:t>.</a:t>
            </a:r>
            <a:endParaRPr lang="hr-HR" sz="1600" dirty="0">
              <a:latin typeface="Segoe UI" pitchFamily="34" charset="0"/>
              <a:cs typeface="Segoe UI" pitchFamily="34" charset="0"/>
            </a:endParaRPr>
          </a:p>
          <a:p>
            <a:r>
              <a:rPr lang="en-US" sz="1600" dirty="0" err="1">
                <a:latin typeface="Segoe UI" pitchFamily="34" charset="0"/>
                <a:cs typeface="Segoe UI" pitchFamily="34" charset="0"/>
              </a:rPr>
              <a:t>Dakle</a:t>
            </a:r>
            <a:r>
              <a:rPr lang="en-US" sz="1600" dirty="0">
                <a:latin typeface="Segoe UI" pitchFamily="34" charset="0"/>
                <a:cs typeface="Segoe UI" pitchFamily="34" charset="0"/>
              </a:rPr>
              <a:t> </a:t>
            </a:r>
            <a:r>
              <a:rPr lang="en-US" sz="1600" dirty="0" err="1">
                <a:latin typeface="Segoe UI" pitchFamily="34" charset="0"/>
                <a:cs typeface="Segoe UI" pitchFamily="34" charset="0"/>
              </a:rPr>
              <a:t>ove</a:t>
            </a:r>
            <a:r>
              <a:rPr lang="en-US" sz="1600" dirty="0">
                <a:latin typeface="Segoe UI" pitchFamily="34" charset="0"/>
                <a:cs typeface="Segoe UI" pitchFamily="34" charset="0"/>
              </a:rPr>
              <a:t> </a:t>
            </a:r>
            <a:r>
              <a:rPr lang="en-US" sz="1600" dirty="0" err="1">
                <a:latin typeface="Segoe UI" pitchFamily="34" charset="0"/>
                <a:cs typeface="Segoe UI" pitchFamily="34" charset="0"/>
              </a:rPr>
              <a:t>tablice</a:t>
            </a:r>
            <a:r>
              <a:rPr lang="en-US" sz="1600" dirty="0">
                <a:latin typeface="Segoe UI" pitchFamily="34" charset="0"/>
                <a:cs typeface="Segoe UI" pitchFamily="34" charset="0"/>
              </a:rPr>
              <a:t> </a:t>
            </a:r>
            <a:r>
              <a:rPr lang="en-US" sz="1600" dirty="0" err="1">
                <a:latin typeface="Segoe UI" pitchFamily="34" charset="0"/>
                <a:cs typeface="Segoe UI" pitchFamily="34" charset="0"/>
              </a:rPr>
              <a:t>nisu</a:t>
            </a:r>
            <a:r>
              <a:rPr lang="en-US" sz="1600" dirty="0">
                <a:latin typeface="Segoe UI" pitchFamily="34" charset="0"/>
                <a:cs typeface="Segoe UI" pitchFamily="34" charset="0"/>
              </a:rPr>
              <a:t> </a:t>
            </a:r>
            <a:r>
              <a:rPr lang="en-US" sz="1600" dirty="0" err="1">
                <a:latin typeface="Segoe UI" pitchFamily="34" charset="0"/>
                <a:cs typeface="Segoe UI" pitchFamily="34" charset="0"/>
              </a:rPr>
              <a:t>nepromijenive</a:t>
            </a:r>
            <a:r>
              <a:rPr lang="en-US" sz="1600" dirty="0">
                <a:latin typeface="Segoe UI" pitchFamily="34" charset="0"/>
                <a:cs typeface="Segoe UI" pitchFamily="34" charset="0"/>
              </a:rPr>
              <a:t> </a:t>
            </a:r>
            <a:r>
              <a:rPr lang="en-US" sz="1600" dirty="0" err="1">
                <a:latin typeface="Segoe UI" pitchFamily="34" charset="0"/>
                <a:cs typeface="Segoe UI" pitchFamily="34" charset="0"/>
              </a:rPr>
              <a:t>već</a:t>
            </a:r>
            <a:r>
              <a:rPr lang="en-US" sz="1600" dirty="0">
                <a:latin typeface="Segoe UI" pitchFamily="34" charset="0"/>
                <a:cs typeface="Segoe UI" pitchFamily="34" charset="0"/>
              </a:rPr>
              <a:t> se </a:t>
            </a:r>
            <a:r>
              <a:rPr lang="en-US" sz="1600" dirty="0" err="1">
                <a:latin typeface="Segoe UI" pitchFamily="34" charset="0"/>
                <a:cs typeface="Segoe UI" pitchFamily="34" charset="0"/>
              </a:rPr>
              <a:t>prilagođavaju</a:t>
            </a:r>
            <a:r>
              <a:rPr lang="en-US" sz="1600" dirty="0">
                <a:latin typeface="Segoe UI" pitchFamily="34" charset="0"/>
                <a:cs typeface="Segoe UI" pitchFamily="34" charset="0"/>
              </a:rPr>
              <a:t> </a:t>
            </a:r>
            <a:r>
              <a:rPr lang="en-US" sz="1600" dirty="0" err="1">
                <a:latin typeface="Segoe UI" pitchFamily="34" charset="0"/>
                <a:cs typeface="Segoe UI" pitchFamily="34" charset="0"/>
              </a:rPr>
              <a:t>za</a:t>
            </a:r>
            <a:r>
              <a:rPr lang="en-US" sz="1600" dirty="0">
                <a:latin typeface="Segoe UI" pitchFamily="34" charset="0"/>
                <a:cs typeface="Segoe UI" pitchFamily="34" charset="0"/>
              </a:rPr>
              <a:t> </a:t>
            </a:r>
            <a:r>
              <a:rPr lang="en-US" sz="1600" dirty="0" err="1">
                <a:latin typeface="Segoe UI" pitchFamily="34" charset="0"/>
                <a:cs typeface="Segoe UI" pitchFamily="34" charset="0"/>
              </a:rPr>
              <a:t>svaku</a:t>
            </a:r>
            <a:r>
              <a:rPr lang="en-US" sz="1600" dirty="0">
                <a:latin typeface="Segoe UI" pitchFamily="34" charset="0"/>
                <a:cs typeface="Segoe UI" pitchFamily="34" charset="0"/>
              </a:rPr>
              <a:t> </a:t>
            </a:r>
            <a:r>
              <a:rPr lang="en-US" sz="1600" dirty="0" err="1">
                <a:latin typeface="Segoe UI" pitchFamily="34" charset="0"/>
                <a:cs typeface="Segoe UI" pitchFamily="34" charset="0"/>
              </a:rPr>
              <a:t>studiju</a:t>
            </a:r>
            <a:r>
              <a:rPr lang="en-US" sz="1600" dirty="0">
                <a:latin typeface="Segoe UI" pitchFamily="34" charset="0"/>
                <a:cs typeface="Segoe UI" pitchFamily="34" charset="0"/>
              </a:rPr>
              <a:t>.</a:t>
            </a:r>
            <a:endParaRPr lang="hr-HR" sz="1600" dirty="0">
              <a:latin typeface="Segoe UI" pitchFamily="34" charset="0"/>
              <a:cs typeface="Segoe UI"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5986679C-9132-41A7-9241-4D3BBA3CF324}" type="slidenum">
              <a:rPr lang="en-US" smtClean="0">
                <a:latin typeface="Segoe UI" pitchFamily="34" charset="0"/>
                <a:cs typeface="Segoe UI" pitchFamily="34" charset="0"/>
              </a:rPr>
              <a:pPr eaLnBrk="1" fontAlgn="base" hangingPunct="1">
                <a:spcBef>
                  <a:spcPct val="0"/>
                </a:spcBef>
                <a:spcAft>
                  <a:spcPct val="0"/>
                </a:spcAft>
              </a:pPr>
              <a:t>14</a:t>
            </a:fld>
            <a:endParaRPr lang="en-US" smtClean="0">
              <a:latin typeface="Segoe UI" pitchFamily="34" charset="0"/>
              <a:cs typeface="Segoe UI" pitchFamily="34" charset="0"/>
            </a:endParaRPr>
          </a:p>
        </p:txBody>
      </p:sp>
      <p:sp>
        <p:nvSpPr>
          <p:cNvPr id="16387" name="Rectangle 7"/>
          <p:cNvSpPr>
            <a:spLocks noChangeArrowheads="1"/>
          </p:cNvSpPr>
          <p:nvPr/>
        </p:nvSpPr>
        <p:spPr bwMode="auto">
          <a:xfrm>
            <a:off x="250825" y="188913"/>
            <a:ext cx="95726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r-HR" sz="2800" dirty="0">
                <a:latin typeface="Century Gothic" pitchFamily="34" charset="0"/>
                <a:cs typeface="Segoe UI" pitchFamily="34" charset="0"/>
              </a:rPr>
              <a:t>2.3. PRIMJERI ZA PROCJENU</a:t>
            </a:r>
            <a:endParaRPr lang="hr-HR" sz="2800" dirty="0">
              <a:latin typeface="Century Gothic" pitchFamily="34" charset="0"/>
            </a:endParaRPr>
          </a:p>
        </p:txBody>
      </p:sp>
      <p:pic>
        <p:nvPicPr>
          <p:cNvPr id="16389" name="Picture 21" descr="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5974" y="858837"/>
            <a:ext cx="3960242" cy="5558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9EE4376E-CC18-4D99-81D9-EDD580B3EB79}" type="slidenum">
              <a:rPr lang="en-US" smtClean="0">
                <a:latin typeface="Segoe UI" pitchFamily="34" charset="0"/>
                <a:cs typeface="Segoe UI" pitchFamily="34" charset="0"/>
              </a:rPr>
              <a:pPr eaLnBrk="1" fontAlgn="base" hangingPunct="1">
                <a:spcBef>
                  <a:spcPct val="0"/>
                </a:spcBef>
                <a:spcAft>
                  <a:spcPct val="0"/>
                </a:spcAft>
              </a:pPr>
              <a:t>15</a:t>
            </a:fld>
            <a:endParaRPr lang="en-US" smtClean="0">
              <a:latin typeface="Segoe UI" pitchFamily="34" charset="0"/>
              <a:cs typeface="Segoe UI" pitchFamily="34" charset="0"/>
            </a:endParaRPr>
          </a:p>
        </p:txBody>
      </p:sp>
      <p:sp>
        <p:nvSpPr>
          <p:cNvPr id="17411" name="Rectangle 7"/>
          <p:cNvSpPr>
            <a:spLocks noChangeArrowheads="1"/>
          </p:cNvSpPr>
          <p:nvPr/>
        </p:nvSpPr>
        <p:spPr bwMode="auto">
          <a:xfrm>
            <a:off x="250825" y="188913"/>
            <a:ext cx="95726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r-HR" sz="2800" dirty="0">
                <a:latin typeface="Century Gothic" pitchFamily="34" charset="0"/>
                <a:cs typeface="Segoe UI" pitchFamily="34" charset="0"/>
              </a:rPr>
              <a:t>2.3. PRIMJERI ZA PROCJENU</a:t>
            </a:r>
            <a:endParaRPr lang="hr-HR" sz="2800" dirty="0">
              <a:latin typeface="Century Gothic" pitchFamily="34" charset="0"/>
            </a:endParaRPr>
          </a:p>
        </p:txBody>
      </p:sp>
      <p:sp>
        <p:nvSpPr>
          <p:cNvPr id="17413" name="Rectangle 3"/>
          <p:cNvSpPr>
            <a:spLocks noChangeArrowheads="1"/>
          </p:cNvSpPr>
          <p:nvPr/>
        </p:nvSpPr>
        <p:spPr bwMode="auto">
          <a:xfrm>
            <a:off x="261938" y="1136933"/>
            <a:ext cx="8531225"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dirty="0" err="1">
                <a:latin typeface="Segoe UI" pitchFamily="34" charset="0"/>
                <a:cs typeface="Segoe UI" pitchFamily="34" charset="0"/>
              </a:rPr>
              <a:t>Ključne</a:t>
            </a:r>
            <a:r>
              <a:rPr lang="en-US" b="1" dirty="0">
                <a:latin typeface="Segoe UI" pitchFamily="34" charset="0"/>
                <a:cs typeface="Segoe UI" pitchFamily="34" charset="0"/>
              </a:rPr>
              <a:t> </a:t>
            </a:r>
            <a:r>
              <a:rPr lang="en-US" b="1" dirty="0" err="1">
                <a:latin typeface="Segoe UI" pitchFamily="34" charset="0"/>
                <a:cs typeface="Segoe UI" pitchFamily="34" charset="0"/>
              </a:rPr>
              <a:t>značajke</a:t>
            </a:r>
            <a:endParaRPr lang="hr-HR" b="1" dirty="0">
              <a:latin typeface="Segoe UI" pitchFamily="34" charset="0"/>
              <a:cs typeface="Segoe UI" pitchFamily="34" charset="0"/>
            </a:endParaRPr>
          </a:p>
          <a:p>
            <a:r>
              <a:rPr lang="en-US" b="1" dirty="0">
                <a:latin typeface="Segoe UI" pitchFamily="34" charset="0"/>
                <a:cs typeface="Segoe UI" pitchFamily="34" charset="0"/>
              </a:rPr>
              <a:t> </a:t>
            </a:r>
            <a:endParaRPr lang="hr-HR" b="1" dirty="0">
              <a:latin typeface="Segoe UI" pitchFamily="34" charset="0"/>
              <a:cs typeface="Segoe UI" pitchFamily="34" charset="0"/>
            </a:endParaRPr>
          </a:p>
          <a:p>
            <a:r>
              <a:rPr lang="en-US" dirty="0">
                <a:latin typeface="Segoe UI" pitchFamily="34" charset="0"/>
                <a:cs typeface="Segoe UI" pitchFamily="34" charset="0"/>
              </a:rPr>
              <a:t>Cost-benefit </a:t>
            </a:r>
            <a:r>
              <a:rPr lang="en-US" dirty="0" err="1">
                <a:latin typeface="Segoe UI" pitchFamily="34" charset="0"/>
                <a:cs typeface="Segoe UI" pitchFamily="34" charset="0"/>
              </a:rPr>
              <a:t>analizu</a:t>
            </a:r>
            <a:r>
              <a:rPr lang="en-US" dirty="0">
                <a:latin typeface="Segoe UI" pitchFamily="34" charset="0"/>
                <a:cs typeface="Segoe UI" pitchFamily="34" charset="0"/>
              </a:rPr>
              <a:t> </a:t>
            </a:r>
            <a:r>
              <a:rPr lang="en-US" dirty="0" err="1">
                <a:latin typeface="Segoe UI" pitchFamily="34" charset="0"/>
                <a:cs typeface="Segoe UI" pitchFamily="34" charset="0"/>
              </a:rPr>
              <a:t>treba</a:t>
            </a:r>
            <a:r>
              <a:rPr lang="en-US" dirty="0">
                <a:latin typeface="Segoe UI" pitchFamily="34" charset="0"/>
                <a:cs typeface="Segoe UI" pitchFamily="34" charset="0"/>
              </a:rPr>
              <a:t> </a:t>
            </a:r>
            <a:r>
              <a:rPr lang="en-US" dirty="0" err="1">
                <a:latin typeface="Segoe UI" pitchFamily="34" charset="0"/>
                <a:cs typeface="Segoe UI" pitchFamily="34" charset="0"/>
              </a:rPr>
              <a:t>shvatiti</a:t>
            </a:r>
            <a:r>
              <a:rPr lang="en-US" dirty="0">
                <a:latin typeface="Segoe UI" pitchFamily="34" charset="0"/>
                <a:cs typeface="Segoe UI" pitchFamily="34" charset="0"/>
              </a:rPr>
              <a:t> </a:t>
            </a:r>
            <a:r>
              <a:rPr lang="en-US" dirty="0" err="1">
                <a:latin typeface="Segoe UI" pitchFamily="34" charset="0"/>
                <a:cs typeface="Segoe UI" pitchFamily="34" charset="0"/>
              </a:rPr>
              <a:t>i</a:t>
            </a:r>
            <a:r>
              <a:rPr lang="en-US" dirty="0">
                <a:latin typeface="Segoe UI" pitchFamily="34" charset="0"/>
                <a:cs typeface="Segoe UI" pitchFamily="34" charset="0"/>
              </a:rPr>
              <a:t> </a:t>
            </a:r>
            <a:r>
              <a:rPr lang="en-US" dirty="0" err="1">
                <a:latin typeface="Segoe UI" pitchFamily="34" charset="0"/>
                <a:cs typeface="Segoe UI" pitchFamily="34" charset="0"/>
              </a:rPr>
              <a:t>koristiti</a:t>
            </a:r>
            <a:r>
              <a:rPr lang="en-US" dirty="0">
                <a:latin typeface="Segoe UI" pitchFamily="34" charset="0"/>
                <a:cs typeface="Segoe UI" pitchFamily="34" charset="0"/>
              </a:rPr>
              <a:t> </a:t>
            </a:r>
            <a:r>
              <a:rPr lang="en-US" dirty="0" err="1">
                <a:latin typeface="Segoe UI" pitchFamily="34" charset="0"/>
                <a:cs typeface="Segoe UI" pitchFamily="34" charset="0"/>
              </a:rPr>
              <a:t>kao</a:t>
            </a:r>
            <a:r>
              <a:rPr lang="en-US" dirty="0">
                <a:latin typeface="Segoe UI" pitchFamily="34" charset="0"/>
                <a:cs typeface="Segoe UI" pitchFamily="34" charset="0"/>
              </a:rPr>
              <a:t> </a:t>
            </a:r>
            <a:r>
              <a:rPr lang="en-US" dirty="0" err="1">
                <a:latin typeface="Segoe UI" pitchFamily="34" charset="0"/>
                <a:cs typeface="Segoe UI" pitchFamily="34" charset="0"/>
              </a:rPr>
              <a:t>optimizacijski</a:t>
            </a:r>
            <a:r>
              <a:rPr lang="en-US" dirty="0">
                <a:latin typeface="Segoe UI" pitchFamily="34" charset="0"/>
                <a:cs typeface="Segoe UI" pitchFamily="34" charset="0"/>
              </a:rPr>
              <a:t> instrument u </a:t>
            </a:r>
            <a:r>
              <a:rPr lang="en-US" dirty="0" err="1">
                <a:latin typeface="Segoe UI" pitchFamily="34" charset="0"/>
                <a:cs typeface="Segoe UI" pitchFamily="34" charset="0"/>
              </a:rPr>
              <a:t>procjeni</a:t>
            </a:r>
            <a:r>
              <a:rPr lang="en-US" dirty="0">
                <a:latin typeface="Segoe UI" pitchFamily="34" charset="0"/>
                <a:cs typeface="Segoe UI" pitchFamily="34" charset="0"/>
              </a:rPr>
              <a:t> </a:t>
            </a:r>
            <a:r>
              <a:rPr lang="en-US" dirty="0" err="1">
                <a:latin typeface="Segoe UI" pitchFamily="34" charset="0"/>
                <a:cs typeface="Segoe UI" pitchFamily="34" charset="0"/>
              </a:rPr>
              <a:t>utjecaja</a:t>
            </a:r>
            <a:r>
              <a:rPr lang="en-US" dirty="0">
                <a:latin typeface="Segoe UI" pitchFamily="34" charset="0"/>
                <a:cs typeface="Segoe UI" pitchFamily="34" charset="0"/>
              </a:rPr>
              <a:t> </a:t>
            </a:r>
            <a:r>
              <a:rPr lang="en-US" dirty="0" err="1">
                <a:latin typeface="Segoe UI" pitchFamily="34" charset="0"/>
                <a:cs typeface="Segoe UI" pitchFamily="34" charset="0"/>
              </a:rPr>
              <a:t>nekog</a:t>
            </a:r>
            <a:r>
              <a:rPr lang="en-US" dirty="0">
                <a:latin typeface="Segoe UI" pitchFamily="34" charset="0"/>
                <a:cs typeface="Segoe UI" pitchFamily="34" charset="0"/>
              </a:rPr>
              <a:t> </a:t>
            </a:r>
            <a:r>
              <a:rPr lang="en-US" dirty="0" err="1">
                <a:latin typeface="Segoe UI" pitchFamily="34" charset="0"/>
                <a:cs typeface="Segoe UI" pitchFamily="34" charset="0"/>
              </a:rPr>
              <a:t>zahvata</a:t>
            </a:r>
            <a:r>
              <a:rPr lang="en-US" dirty="0">
                <a:latin typeface="Segoe UI" pitchFamily="34" charset="0"/>
                <a:cs typeface="Segoe UI" pitchFamily="34" charset="0"/>
              </a:rPr>
              <a:t> </a:t>
            </a:r>
            <a:r>
              <a:rPr lang="en-US" dirty="0" err="1">
                <a:latin typeface="Segoe UI" pitchFamily="34" charset="0"/>
                <a:cs typeface="Segoe UI" pitchFamily="34" charset="0"/>
              </a:rPr>
              <a:t>na</a:t>
            </a:r>
            <a:r>
              <a:rPr lang="en-US" dirty="0">
                <a:latin typeface="Segoe UI" pitchFamily="34" charset="0"/>
                <a:cs typeface="Segoe UI" pitchFamily="34" charset="0"/>
              </a:rPr>
              <a:t> </a:t>
            </a:r>
            <a:r>
              <a:rPr lang="en-US" dirty="0" err="1">
                <a:latin typeface="Segoe UI" pitchFamily="34" charset="0"/>
                <a:cs typeface="Segoe UI" pitchFamily="34" charset="0"/>
              </a:rPr>
              <a:t>okoliš</a:t>
            </a:r>
            <a:endParaRPr lang="hr-HR" dirty="0">
              <a:latin typeface="Segoe UI" pitchFamily="34" charset="0"/>
              <a:cs typeface="Segoe UI" pitchFamily="34" charset="0"/>
            </a:endParaRPr>
          </a:p>
          <a:p>
            <a:r>
              <a:rPr lang="en-US" dirty="0" err="1">
                <a:latin typeface="Segoe UI" pitchFamily="34" charset="0"/>
                <a:cs typeface="Segoe UI" pitchFamily="34" charset="0"/>
              </a:rPr>
              <a:t>Svaki</a:t>
            </a:r>
            <a:r>
              <a:rPr lang="en-US" dirty="0">
                <a:latin typeface="Segoe UI" pitchFamily="34" charset="0"/>
                <a:cs typeface="Segoe UI" pitchFamily="34" charset="0"/>
              </a:rPr>
              <a:t> </a:t>
            </a:r>
            <a:r>
              <a:rPr lang="en-US" dirty="0" err="1">
                <a:latin typeface="Segoe UI" pitchFamily="34" charset="0"/>
                <a:cs typeface="Segoe UI" pitchFamily="34" charset="0"/>
              </a:rPr>
              <a:t>zahvat</a:t>
            </a:r>
            <a:r>
              <a:rPr lang="en-US" dirty="0">
                <a:latin typeface="Segoe UI" pitchFamily="34" charset="0"/>
                <a:cs typeface="Segoe UI" pitchFamily="34" charset="0"/>
              </a:rPr>
              <a:t> </a:t>
            </a:r>
            <a:r>
              <a:rPr lang="en-US" dirty="0" err="1">
                <a:latin typeface="Segoe UI" pitchFamily="34" charset="0"/>
                <a:cs typeface="Segoe UI" pitchFamily="34" charset="0"/>
              </a:rPr>
              <a:t>izaziva</a:t>
            </a:r>
            <a:r>
              <a:rPr lang="en-US" dirty="0">
                <a:latin typeface="Segoe UI" pitchFamily="34" charset="0"/>
                <a:cs typeface="Segoe UI" pitchFamily="34" charset="0"/>
              </a:rPr>
              <a:t> </a:t>
            </a:r>
            <a:r>
              <a:rPr lang="en-US" dirty="0" err="1">
                <a:latin typeface="Segoe UI" pitchFamily="34" charset="0"/>
                <a:cs typeface="Segoe UI" pitchFamily="34" charset="0"/>
              </a:rPr>
              <a:t>određene</a:t>
            </a:r>
            <a:r>
              <a:rPr lang="en-US" dirty="0">
                <a:latin typeface="Segoe UI" pitchFamily="34" charset="0"/>
                <a:cs typeface="Segoe UI" pitchFamily="34" charset="0"/>
              </a:rPr>
              <a:t> </a:t>
            </a:r>
            <a:r>
              <a:rPr lang="en-US" dirty="0" err="1">
                <a:latin typeface="Segoe UI" pitchFamily="34" charset="0"/>
                <a:cs typeface="Segoe UI" pitchFamily="34" charset="0"/>
              </a:rPr>
              <a:t>posljedice</a:t>
            </a:r>
            <a:r>
              <a:rPr lang="en-US" dirty="0">
                <a:latin typeface="Segoe UI" pitchFamily="34" charset="0"/>
                <a:cs typeface="Segoe UI" pitchFamily="34" charset="0"/>
              </a:rPr>
              <a:t> </a:t>
            </a:r>
            <a:r>
              <a:rPr lang="en-US" dirty="0" err="1">
                <a:latin typeface="Segoe UI" pitchFamily="34" charset="0"/>
                <a:cs typeface="Segoe UI" pitchFamily="34" charset="0"/>
              </a:rPr>
              <a:t>na</a:t>
            </a:r>
            <a:r>
              <a:rPr lang="en-US" dirty="0">
                <a:latin typeface="Segoe UI" pitchFamily="34" charset="0"/>
                <a:cs typeface="Segoe UI" pitchFamily="34" charset="0"/>
              </a:rPr>
              <a:t> </a:t>
            </a:r>
            <a:r>
              <a:rPr lang="en-US" dirty="0" err="1">
                <a:latin typeface="Segoe UI" pitchFamily="34" charset="0"/>
                <a:cs typeface="Segoe UI" pitchFamily="34" charset="0"/>
              </a:rPr>
              <a:t>okoliš</a:t>
            </a:r>
            <a:r>
              <a:rPr lang="en-US" dirty="0">
                <a:latin typeface="Segoe UI" pitchFamily="34" charset="0"/>
                <a:cs typeface="Segoe UI" pitchFamily="34" charset="0"/>
              </a:rPr>
              <a:t> </a:t>
            </a:r>
            <a:endParaRPr lang="hr-HR" dirty="0">
              <a:latin typeface="Segoe UI" pitchFamily="34" charset="0"/>
              <a:cs typeface="Segoe UI" pitchFamily="34" charset="0"/>
            </a:endParaRPr>
          </a:p>
          <a:p>
            <a:r>
              <a:rPr lang="en-US" dirty="0">
                <a:latin typeface="Segoe UI" pitchFamily="34" charset="0"/>
                <a:cs typeface="Segoe UI" pitchFamily="34" charset="0"/>
              </a:rPr>
              <a:t>Cost-benefit </a:t>
            </a:r>
            <a:r>
              <a:rPr lang="en-US" dirty="0" err="1">
                <a:latin typeface="Segoe UI" pitchFamily="34" charset="0"/>
                <a:cs typeface="Segoe UI" pitchFamily="34" charset="0"/>
              </a:rPr>
              <a:t>analiza</a:t>
            </a:r>
            <a:r>
              <a:rPr lang="en-US" dirty="0">
                <a:latin typeface="Segoe UI" pitchFamily="34" charset="0"/>
                <a:cs typeface="Segoe UI" pitchFamily="34" charset="0"/>
              </a:rPr>
              <a:t> </a:t>
            </a:r>
            <a:r>
              <a:rPr lang="en-US" dirty="0" err="1">
                <a:latin typeface="Segoe UI" pitchFamily="34" charset="0"/>
                <a:cs typeface="Segoe UI" pitchFamily="34" charset="0"/>
              </a:rPr>
              <a:t>trebala</a:t>
            </a:r>
            <a:r>
              <a:rPr lang="en-US" dirty="0">
                <a:latin typeface="Segoe UI" pitchFamily="34" charset="0"/>
                <a:cs typeface="Segoe UI" pitchFamily="34" charset="0"/>
              </a:rPr>
              <a:t> bi </a:t>
            </a:r>
            <a:r>
              <a:rPr lang="en-US" dirty="0" err="1">
                <a:latin typeface="Segoe UI" pitchFamily="34" charset="0"/>
                <a:cs typeface="Segoe UI" pitchFamily="34" charset="0"/>
              </a:rPr>
              <a:t>biti</a:t>
            </a:r>
            <a:r>
              <a:rPr lang="en-US" dirty="0">
                <a:latin typeface="Segoe UI" pitchFamily="34" charset="0"/>
                <a:cs typeface="Segoe UI" pitchFamily="34" charset="0"/>
              </a:rPr>
              <a:t> </a:t>
            </a:r>
            <a:r>
              <a:rPr lang="en-US" dirty="0" err="1">
                <a:latin typeface="Segoe UI" pitchFamily="34" charset="0"/>
                <a:cs typeface="Segoe UI" pitchFamily="34" charset="0"/>
              </a:rPr>
              <a:t>sastavni</a:t>
            </a:r>
            <a:r>
              <a:rPr lang="en-US" dirty="0">
                <a:latin typeface="Segoe UI" pitchFamily="34" charset="0"/>
                <a:cs typeface="Segoe UI" pitchFamily="34" charset="0"/>
              </a:rPr>
              <a:t> </a:t>
            </a:r>
            <a:r>
              <a:rPr lang="en-US" dirty="0" err="1">
                <a:latin typeface="Segoe UI" pitchFamily="34" charset="0"/>
                <a:cs typeface="Segoe UI" pitchFamily="34" charset="0"/>
              </a:rPr>
              <a:t>dio</a:t>
            </a:r>
            <a:r>
              <a:rPr lang="en-US" dirty="0">
                <a:latin typeface="Segoe UI" pitchFamily="34" charset="0"/>
                <a:cs typeface="Segoe UI" pitchFamily="34" charset="0"/>
              </a:rPr>
              <a:t> </a:t>
            </a:r>
            <a:r>
              <a:rPr lang="en-US" dirty="0" err="1">
                <a:latin typeface="Segoe UI" pitchFamily="34" charset="0"/>
                <a:cs typeface="Segoe UI" pitchFamily="34" charset="0"/>
              </a:rPr>
              <a:t>studija</a:t>
            </a:r>
            <a:r>
              <a:rPr lang="en-US" dirty="0">
                <a:latin typeface="Segoe UI" pitchFamily="34" charset="0"/>
                <a:cs typeface="Segoe UI" pitchFamily="34" charset="0"/>
              </a:rPr>
              <a:t> </a:t>
            </a:r>
            <a:r>
              <a:rPr lang="en-US" dirty="0" err="1">
                <a:latin typeface="Segoe UI" pitchFamily="34" charset="0"/>
                <a:cs typeface="Segoe UI" pitchFamily="34" charset="0"/>
              </a:rPr>
              <a:t>utjecaja</a:t>
            </a:r>
            <a:r>
              <a:rPr lang="en-US" dirty="0">
                <a:latin typeface="Segoe UI" pitchFamily="34" charset="0"/>
                <a:cs typeface="Segoe UI" pitchFamily="34" charset="0"/>
              </a:rPr>
              <a:t> </a:t>
            </a:r>
            <a:r>
              <a:rPr lang="en-US" dirty="0" err="1">
                <a:latin typeface="Segoe UI" pitchFamily="34" charset="0"/>
                <a:cs typeface="Segoe UI" pitchFamily="34" charset="0"/>
              </a:rPr>
              <a:t>na</a:t>
            </a:r>
            <a:r>
              <a:rPr lang="en-US" dirty="0">
                <a:latin typeface="Segoe UI" pitchFamily="34" charset="0"/>
                <a:cs typeface="Segoe UI" pitchFamily="34" charset="0"/>
              </a:rPr>
              <a:t> </a:t>
            </a:r>
            <a:r>
              <a:rPr lang="en-US" dirty="0" err="1">
                <a:latin typeface="Segoe UI" pitchFamily="34" charset="0"/>
                <a:cs typeface="Segoe UI" pitchFamily="34" charset="0"/>
              </a:rPr>
              <a:t>okoliš</a:t>
            </a:r>
            <a:endParaRPr lang="hr-HR" dirty="0">
              <a:latin typeface="Segoe UI" pitchFamily="34" charset="0"/>
              <a:cs typeface="Segoe UI" pitchFamily="34" charset="0"/>
            </a:endParaRPr>
          </a:p>
          <a:p>
            <a:r>
              <a:rPr lang="en-US" dirty="0" err="1">
                <a:latin typeface="Segoe UI" pitchFamily="34" charset="0"/>
                <a:cs typeface="Segoe UI" pitchFamily="34" charset="0"/>
              </a:rPr>
              <a:t>Svaki</a:t>
            </a:r>
            <a:r>
              <a:rPr lang="en-US" dirty="0">
                <a:latin typeface="Segoe UI" pitchFamily="34" charset="0"/>
                <a:cs typeface="Segoe UI" pitchFamily="34" charset="0"/>
              </a:rPr>
              <a:t> </a:t>
            </a:r>
            <a:r>
              <a:rPr lang="en-US" dirty="0" err="1">
                <a:latin typeface="Segoe UI" pitchFamily="34" charset="0"/>
                <a:cs typeface="Segoe UI" pitchFamily="34" charset="0"/>
              </a:rPr>
              <a:t>rast</a:t>
            </a:r>
            <a:r>
              <a:rPr lang="en-US" dirty="0">
                <a:latin typeface="Segoe UI" pitchFamily="34" charset="0"/>
                <a:cs typeface="Segoe UI" pitchFamily="34" charset="0"/>
              </a:rPr>
              <a:t> </a:t>
            </a:r>
            <a:r>
              <a:rPr lang="en-US" dirty="0" err="1">
                <a:latin typeface="Segoe UI" pitchFamily="34" charset="0"/>
                <a:cs typeface="Segoe UI" pitchFamily="34" charset="0"/>
              </a:rPr>
              <a:t>i</a:t>
            </a:r>
            <a:r>
              <a:rPr lang="en-US" dirty="0">
                <a:latin typeface="Segoe UI" pitchFamily="34" charset="0"/>
                <a:cs typeface="Segoe UI" pitchFamily="34" charset="0"/>
              </a:rPr>
              <a:t> </a:t>
            </a:r>
            <a:r>
              <a:rPr lang="en-US" dirty="0" err="1">
                <a:latin typeface="Segoe UI" pitchFamily="34" charset="0"/>
                <a:cs typeface="Segoe UI" pitchFamily="34" charset="0"/>
              </a:rPr>
              <a:t>razvoj</a:t>
            </a:r>
            <a:r>
              <a:rPr lang="en-US" dirty="0">
                <a:latin typeface="Segoe UI" pitchFamily="34" charset="0"/>
                <a:cs typeface="Segoe UI" pitchFamily="34" charset="0"/>
              </a:rPr>
              <a:t> </a:t>
            </a:r>
            <a:r>
              <a:rPr lang="en-US" dirty="0" err="1">
                <a:latin typeface="Segoe UI" pitchFamily="34" charset="0"/>
                <a:cs typeface="Segoe UI" pitchFamily="34" charset="0"/>
              </a:rPr>
              <a:t>društva</a:t>
            </a:r>
            <a:r>
              <a:rPr lang="en-US" dirty="0">
                <a:latin typeface="Segoe UI" pitchFamily="34" charset="0"/>
                <a:cs typeface="Segoe UI" pitchFamily="34" charset="0"/>
              </a:rPr>
              <a:t> </a:t>
            </a:r>
            <a:r>
              <a:rPr lang="en-US" dirty="0" err="1">
                <a:latin typeface="Segoe UI" pitchFamily="34" charset="0"/>
                <a:cs typeface="Segoe UI" pitchFamily="34" charset="0"/>
              </a:rPr>
              <a:t>pretpostavlja</a:t>
            </a:r>
            <a:r>
              <a:rPr lang="en-US" dirty="0">
                <a:latin typeface="Segoe UI" pitchFamily="34" charset="0"/>
                <a:cs typeface="Segoe UI" pitchFamily="34" charset="0"/>
              </a:rPr>
              <a:t> </a:t>
            </a:r>
            <a:r>
              <a:rPr lang="en-US" dirty="0" err="1">
                <a:latin typeface="Segoe UI" pitchFamily="34" charset="0"/>
                <a:cs typeface="Segoe UI" pitchFamily="34" charset="0"/>
              </a:rPr>
              <a:t>korištenje</a:t>
            </a:r>
            <a:r>
              <a:rPr lang="en-US" dirty="0">
                <a:latin typeface="Segoe UI" pitchFamily="34" charset="0"/>
                <a:cs typeface="Segoe UI" pitchFamily="34" charset="0"/>
              </a:rPr>
              <a:t> </a:t>
            </a:r>
            <a:r>
              <a:rPr lang="en-US" dirty="0" err="1">
                <a:latin typeface="Segoe UI" pitchFamily="34" charset="0"/>
                <a:cs typeface="Segoe UI" pitchFamily="34" charset="0"/>
              </a:rPr>
              <a:t>okoliša</a:t>
            </a:r>
            <a:r>
              <a:rPr lang="en-US" dirty="0">
                <a:latin typeface="Segoe UI" pitchFamily="34" charset="0"/>
                <a:cs typeface="Segoe UI" pitchFamily="34" charset="0"/>
              </a:rPr>
              <a:t> </a:t>
            </a:r>
            <a:r>
              <a:rPr lang="en-US" dirty="0" err="1">
                <a:latin typeface="Segoe UI" pitchFamily="34" charset="0"/>
                <a:cs typeface="Segoe UI" pitchFamily="34" charset="0"/>
              </a:rPr>
              <a:t>i</a:t>
            </a:r>
            <a:r>
              <a:rPr lang="en-US" dirty="0">
                <a:latin typeface="Segoe UI" pitchFamily="34" charset="0"/>
                <a:cs typeface="Segoe UI" pitchFamily="34" charset="0"/>
              </a:rPr>
              <a:t> </a:t>
            </a:r>
            <a:r>
              <a:rPr lang="en-US" dirty="0" err="1">
                <a:latin typeface="Segoe UI" pitchFamily="34" charset="0"/>
                <a:cs typeface="Segoe UI" pitchFamily="34" charset="0"/>
              </a:rPr>
              <a:t>na</a:t>
            </a:r>
            <a:r>
              <a:rPr lang="en-US" dirty="0">
                <a:latin typeface="Segoe UI" pitchFamily="34" charset="0"/>
                <a:cs typeface="Segoe UI" pitchFamily="34" charset="0"/>
              </a:rPr>
              <a:t> </a:t>
            </a:r>
            <a:r>
              <a:rPr lang="en-US" dirty="0" err="1">
                <a:latin typeface="Segoe UI" pitchFamily="34" charset="0"/>
                <a:cs typeface="Segoe UI" pitchFamily="34" charset="0"/>
              </a:rPr>
              <a:t>odgovarajući</a:t>
            </a:r>
            <a:r>
              <a:rPr lang="en-US" dirty="0">
                <a:latin typeface="Segoe UI" pitchFamily="34" charset="0"/>
                <a:cs typeface="Segoe UI" pitchFamily="34" charset="0"/>
              </a:rPr>
              <a:t> </a:t>
            </a:r>
            <a:r>
              <a:rPr lang="en-US" dirty="0" err="1">
                <a:latin typeface="Segoe UI" pitchFamily="34" charset="0"/>
                <a:cs typeface="Segoe UI" pitchFamily="34" charset="0"/>
              </a:rPr>
              <a:t>način,mijenja</a:t>
            </a:r>
            <a:r>
              <a:rPr lang="en-US" dirty="0">
                <a:latin typeface="Segoe UI" pitchFamily="34" charset="0"/>
                <a:cs typeface="Segoe UI" pitchFamily="34" charset="0"/>
              </a:rPr>
              <a:t> </a:t>
            </a:r>
            <a:r>
              <a:rPr lang="en-US" dirty="0" err="1">
                <a:latin typeface="Segoe UI" pitchFamily="34" charset="0"/>
                <a:cs typeface="Segoe UI" pitchFamily="34" charset="0"/>
              </a:rPr>
              <a:t>okoliš</a:t>
            </a:r>
            <a:r>
              <a:rPr lang="en-US" dirty="0">
                <a:latin typeface="Segoe UI" pitchFamily="34" charset="0"/>
                <a:cs typeface="Segoe UI" pitchFamily="34" charset="0"/>
              </a:rPr>
              <a:t> </a:t>
            </a:r>
            <a:r>
              <a:rPr lang="en-US" dirty="0" err="1">
                <a:latin typeface="Segoe UI" pitchFamily="34" charset="0"/>
                <a:cs typeface="Segoe UI" pitchFamily="34" charset="0"/>
              </a:rPr>
              <a:t>i</a:t>
            </a:r>
            <a:r>
              <a:rPr lang="en-US" dirty="0">
                <a:latin typeface="Segoe UI" pitchFamily="34" charset="0"/>
                <a:cs typeface="Segoe UI" pitchFamily="34" charset="0"/>
              </a:rPr>
              <a:t> </a:t>
            </a:r>
            <a:r>
              <a:rPr lang="en-US" dirty="0" err="1">
                <a:latin typeface="Segoe UI" pitchFamily="34" charset="0"/>
                <a:cs typeface="Segoe UI" pitchFamily="34" charset="0"/>
              </a:rPr>
              <a:t>mora</a:t>
            </a:r>
            <a:r>
              <a:rPr lang="en-US" dirty="0">
                <a:latin typeface="Segoe UI" pitchFamily="34" charset="0"/>
                <a:cs typeface="Segoe UI" pitchFamily="34" charset="0"/>
              </a:rPr>
              <a:t> </a:t>
            </a:r>
            <a:r>
              <a:rPr lang="en-US" dirty="0" err="1">
                <a:latin typeface="Segoe UI" pitchFamily="34" charset="0"/>
                <a:cs typeface="Segoe UI" pitchFamily="34" charset="0"/>
              </a:rPr>
              <a:t>utjecati</a:t>
            </a:r>
            <a:r>
              <a:rPr lang="en-US" dirty="0">
                <a:latin typeface="Segoe UI" pitchFamily="34" charset="0"/>
                <a:cs typeface="Segoe UI" pitchFamily="34" charset="0"/>
              </a:rPr>
              <a:t> </a:t>
            </a:r>
            <a:r>
              <a:rPr lang="en-US" dirty="0" err="1">
                <a:latin typeface="Segoe UI" pitchFamily="34" charset="0"/>
                <a:cs typeface="Segoe UI" pitchFamily="34" charset="0"/>
              </a:rPr>
              <a:t>na</a:t>
            </a:r>
            <a:r>
              <a:rPr lang="en-US" dirty="0">
                <a:latin typeface="Segoe UI" pitchFamily="34" charset="0"/>
                <a:cs typeface="Segoe UI" pitchFamily="34" charset="0"/>
              </a:rPr>
              <a:t> </a:t>
            </a:r>
            <a:r>
              <a:rPr lang="en-US" dirty="0" err="1">
                <a:latin typeface="Segoe UI" pitchFamily="34" charset="0"/>
                <a:cs typeface="Segoe UI" pitchFamily="34" charset="0"/>
              </a:rPr>
              <a:t>okoliš</a:t>
            </a:r>
            <a:r>
              <a:rPr lang="en-US" dirty="0">
                <a:latin typeface="Segoe UI" pitchFamily="34" charset="0"/>
                <a:cs typeface="Segoe UI" pitchFamily="34" charset="0"/>
              </a:rPr>
              <a:t> (</a:t>
            </a:r>
            <a:r>
              <a:rPr lang="en-US" dirty="0" err="1">
                <a:latin typeface="Segoe UI" pitchFamily="34" charset="0"/>
                <a:cs typeface="Segoe UI" pitchFamily="34" charset="0"/>
              </a:rPr>
              <a:t>cijena</a:t>
            </a:r>
            <a:r>
              <a:rPr lang="en-US" dirty="0">
                <a:latin typeface="Segoe UI" pitchFamily="34" charset="0"/>
                <a:cs typeface="Segoe UI" pitchFamily="34" charset="0"/>
              </a:rPr>
              <a:t> </a:t>
            </a:r>
            <a:r>
              <a:rPr lang="en-US" dirty="0" err="1">
                <a:latin typeface="Segoe UI" pitchFamily="34" charset="0"/>
                <a:cs typeface="Segoe UI" pitchFamily="34" charset="0"/>
              </a:rPr>
              <a:t>razvitka</a:t>
            </a:r>
            <a:r>
              <a:rPr lang="en-US" dirty="0">
                <a:latin typeface="Segoe UI" pitchFamily="34" charset="0"/>
                <a:cs typeface="Segoe UI" pitchFamily="34" charset="0"/>
              </a:rPr>
              <a:t> </a:t>
            </a:r>
            <a:r>
              <a:rPr lang="en-US" dirty="0" err="1">
                <a:latin typeface="Segoe UI" pitchFamily="34" charset="0"/>
                <a:cs typeface="Segoe UI" pitchFamily="34" charset="0"/>
              </a:rPr>
              <a:t>svakog</a:t>
            </a:r>
            <a:r>
              <a:rPr lang="en-US" dirty="0">
                <a:latin typeface="Segoe UI" pitchFamily="34" charset="0"/>
                <a:cs typeface="Segoe UI" pitchFamily="34" charset="0"/>
              </a:rPr>
              <a:t> </a:t>
            </a:r>
            <a:r>
              <a:rPr lang="en-US" dirty="0" err="1">
                <a:latin typeface="Segoe UI" pitchFamily="34" charset="0"/>
                <a:cs typeface="Segoe UI" pitchFamily="34" charset="0"/>
              </a:rPr>
              <a:t>društva</a:t>
            </a:r>
            <a:r>
              <a:rPr lang="en-US" dirty="0">
                <a:latin typeface="Segoe UI" pitchFamily="34" charset="0"/>
                <a:cs typeface="Segoe UI" pitchFamily="34" charset="0"/>
              </a:rPr>
              <a:t>)</a:t>
            </a:r>
            <a:endParaRPr lang="hr-HR" dirty="0">
              <a:latin typeface="Segoe UI" pitchFamily="34" charset="0"/>
              <a:cs typeface="Segoe UI" pitchFamily="34" charset="0"/>
            </a:endParaRPr>
          </a:p>
          <a:p>
            <a:r>
              <a:rPr lang="en-US" dirty="0" err="1">
                <a:latin typeface="Segoe UI" pitchFamily="34" charset="0"/>
                <a:cs typeface="Segoe UI" pitchFamily="34" charset="0"/>
              </a:rPr>
              <a:t>Studija</a:t>
            </a:r>
            <a:r>
              <a:rPr lang="en-US" dirty="0">
                <a:latin typeface="Segoe UI" pitchFamily="34" charset="0"/>
                <a:cs typeface="Segoe UI" pitchFamily="34" charset="0"/>
              </a:rPr>
              <a:t> </a:t>
            </a:r>
            <a:r>
              <a:rPr lang="en-US" dirty="0" err="1">
                <a:latin typeface="Segoe UI" pitchFamily="34" charset="0"/>
                <a:cs typeface="Segoe UI" pitchFamily="34" charset="0"/>
              </a:rPr>
              <a:t>utjecaja</a:t>
            </a:r>
            <a:r>
              <a:rPr lang="en-US" dirty="0">
                <a:latin typeface="Segoe UI" pitchFamily="34" charset="0"/>
                <a:cs typeface="Segoe UI" pitchFamily="34" charset="0"/>
              </a:rPr>
              <a:t> </a:t>
            </a:r>
            <a:r>
              <a:rPr lang="en-US" dirty="0" err="1">
                <a:latin typeface="Segoe UI" pitchFamily="34" charset="0"/>
                <a:cs typeface="Segoe UI" pitchFamily="34" charset="0"/>
              </a:rPr>
              <a:t>na</a:t>
            </a:r>
            <a:r>
              <a:rPr lang="en-US" dirty="0">
                <a:latin typeface="Segoe UI" pitchFamily="34" charset="0"/>
                <a:cs typeface="Segoe UI" pitchFamily="34" charset="0"/>
              </a:rPr>
              <a:t> </a:t>
            </a:r>
            <a:r>
              <a:rPr lang="en-US" dirty="0" err="1">
                <a:latin typeface="Segoe UI" pitchFamily="34" charset="0"/>
                <a:cs typeface="Segoe UI" pitchFamily="34" charset="0"/>
              </a:rPr>
              <a:t>okoliš</a:t>
            </a:r>
            <a:r>
              <a:rPr lang="en-US" dirty="0">
                <a:latin typeface="Segoe UI" pitchFamily="34" charset="0"/>
                <a:cs typeface="Segoe UI" pitchFamily="34" charset="0"/>
              </a:rPr>
              <a:t> </a:t>
            </a:r>
            <a:r>
              <a:rPr lang="en-US" dirty="0" err="1">
                <a:latin typeface="Segoe UI" pitchFamily="34" charset="0"/>
                <a:cs typeface="Segoe UI" pitchFamily="34" charset="0"/>
              </a:rPr>
              <a:t>treba</a:t>
            </a:r>
            <a:r>
              <a:rPr lang="en-US" dirty="0">
                <a:latin typeface="Segoe UI" pitchFamily="34" charset="0"/>
                <a:cs typeface="Segoe UI" pitchFamily="34" charset="0"/>
              </a:rPr>
              <a:t> </a:t>
            </a:r>
            <a:r>
              <a:rPr lang="en-US" dirty="0" err="1">
                <a:latin typeface="Segoe UI" pitchFamily="34" charset="0"/>
                <a:cs typeface="Segoe UI" pitchFamily="34" charset="0"/>
              </a:rPr>
              <a:t>dati</a:t>
            </a:r>
            <a:r>
              <a:rPr lang="en-US" dirty="0">
                <a:latin typeface="Segoe UI" pitchFamily="34" charset="0"/>
                <a:cs typeface="Segoe UI" pitchFamily="34" charset="0"/>
              </a:rPr>
              <a:t> </a:t>
            </a:r>
            <a:r>
              <a:rPr lang="en-US" dirty="0" err="1">
                <a:latin typeface="Segoe UI" pitchFamily="34" charset="0"/>
                <a:cs typeface="Segoe UI" pitchFamily="34" charset="0"/>
              </a:rPr>
              <a:t>odgovor</a:t>
            </a:r>
            <a:r>
              <a:rPr lang="en-US" dirty="0">
                <a:latin typeface="Segoe UI" pitchFamily="34" charset="0"/>
                <a:cs typeface="Segoe UI" pitchFamily="34" charset="0"/>
              </a:rPr>
              <a:t> o </a:t>
            </a:r>
            <a:r>
              <a:rPr lang="en-US" dirty="0" err="1">
                <a:latin typeface="Segoe UI" pitchFamily="34" charset="0"/>
                <a:cs typeface="Segoe UI" pitchFamily="34" charset="0"/>
              </a:rPr>
              <a:t>prihvatljivosti</a:t>
            </a:r>
            <a:r>
              <a:rPr lang="en-US" dirty="0">
                <a:latin typeface="Segoe UI" pitchFamily="34" charset="0"/>
                <a:cs typeface="Segoe UI" pitchFamily="34" charset="0"/>
              </a:rPr>
              <a:t> </a:t>
            </a:r>
            <a:r>
              <a:rPr lang="en-US" dirty="0" err="1">
                <a:latin typeface="Segoe UI" pitchFamily="34" charset="0"/>
                <a:cs typeface="Segoe UI" pitchFamily="34" charset="0"/>
              </a:rPr>
              <a:t>ili</a:t>
            </a:r>
            <a:r>
              <a:rPr lang="en-US" dirty="0">
                <a:latin typeface="Segoe UI" pitchFamily="34" charset="0"/>
                <a:cs typeface="Segoe UI" pitchFamily="34" charset="0"/>
              </a:rPr>
              <a:t> </a:t>
            </a:r>
            <a:r>
              <a:rPr lang="en-US" dirty="0" err="1">
                <a:latin typeface="Segoe UI" pitchFamily="34" charset="0"/>
                <a:cs typeface="Segoe UI" pitchFamily="34" charset="0"/>
              </a:rPr>
              <a:t>neprihvatljivosti</a:t>
            </a:r>
            <a:r>
              <a:rPr lang="en-US" dirty="0">
                <a:latin typeface="Segoe UI" pitchFamily="34" charset="0"/>
                <a:cs typeface="Segoe UI" pitchFamily="34" charset="0"/>
              </a:rPr>
              <a:t> </a:t>
            </a:r>
            <a:r>
              <a:rPr lang="en-US" dirty="0" err="1">
                <a:latin typeface="Segoe UI" pitchFamily="34" charset="0"/>
                <a:cs typeface="Segoe UI" pitchFamily="34" charset="0"/>
              </a:rPr>
              <a:t>zahvata</a:t>
            </a:r>
            <a:r>
              <a:rPr lang="en-US" dirty="0">
                <a:latin typeface="Segoe UI" pitchFamily="34" charset="0"/>
                <a:cs typeface="Segoe UI" pitchFamily="34" charset="0"/>
              </a:rPr>
              <a:t> </a:t>
            </a:r>
            <a:r>
              <a:rPr lang="en-US" dirty="0" err="1">
                <a:latin typeface="Segoe UI" pitchFamily="34" charset="0"/>
                <a:cs typeface="Segoe UI" pitchFamily="34" charset="0"/>
              </a:rPr>
              <a:t>za</a:t>
            </a:r>
            <a:r>
              <a:rPr lang="en-US" dirty="0">
                <a:latin typeface="Segoe UI" pitchFamily="34" charset="0"/>
                <a:cs typeface="Segoe UI" pitchFamily="34" charset="0"/>
              </a:rPr>
              <a:t> </a:t>
            </a:r>
            <a:r>
              <a:rPr lang="en-US" dirty="0" err="1">
                <a:latin typeface="Segoe UI" pitchFamily="34" charset="0"/>
                <a:cs typeface="Segoe UI" pitchFamily="34" charset="0"/>
              </a:rPr>
              <a:t>okoliš</a:t>
            </a:r>
            <a:r>
              <a:rPr lang="en-US" dirty="0">
                <a:latin typeface="Segoe UI" pitchFamily="34" charset="0"/>
                <a:cs typeface="Segoe UI" pitchFamily="34" charset="0"/>
              </a:rPr>
              <a:t>, a cost-benefit </a:t>
            </a:r>
            <a:r>
              <a:rPr lang="en-US" dirty="0" err="1">
                <a:latin typeface="Segoe UI" pitchFamily="34" charset="0"/>
                <a:cs typeface="Segoe UI" pitchFamily="34" charset="0"/>
              </a:rPr>
              <a:t>analiza</a:t>
            </a:r>
            <a:r>
              <a:rPr lang="en-US" dirty="0">
                <a:latin typeface="Segoe UI" pitchFamily="34" charset="0"/>
                <a:cs typeface="Segoe UI" pitchFamily="34" charset="0"/>
              </a:rPr>
              <a:t> </a:t>
            </a:r>
            <a:r>
              <a:rPr lang="en-US" dirty="0" err="1">
                <a:latin typeface="Segoe UI" pitchFamily="34" charset="0"/>
                <a:cs typeface="Segoe UI" pitchFamily="34" charset="0"/>
              </a:rPr>
              <a:t>ukupnu</a:t>
            </a:r>
            <a:r>
              <a:rPr lang="en-US" dirty="0">
                <a:latin typeface="Segoe UI" pitchFamily="34" charset="0"/>
                <a:cs typeface="Segoe UI" pitchFamily="34" charset="0"/>
              </a:rPr>
              <a:t> </a:t>
            </a:r>
            <a:r>
              <a:rPr lang="en-US" dirty="0" err="1">
                <a:latin typeface="Segoe UI" pitchFamily="34" charset="0"/>
                <a:cs typeface="Segoe UI" pitchFamily="34" charset="0"/>
              </a:rPr>
              <a:t>razinu</a:t>
            </a:r>
            <a:r>
              <a:rPr lang="en-US" dirty="0">
                <a:latin typeface="Segoe UI" pitchFamily="34" charset="0"/>
                <a:cs typeface="Segoe UI" pitchFamily="34" charset="0"/>
              </a:rPr>
              <a:t> </a:t>
            </a:r>
            <a:r>
              <a:rPr lang="en-US" dirty="0" err="1">
                <a:latin typeface="Segoe UI" pitchFamily="34" charset="0"/>
                <a:cs typeface="Segoe UI" pitchFamily="34" charset="0"/>
              </a:rPr>
              <a:t>koristi</a:t>
            </a:r>
            <a:r>
              <a:rPr lang="en-US" dirty="0">
                <a:latin typeface="Segoe UI" pitchFamily="34" charset="0"/>
                <a:cs typeface="Segoe UI" pitchFamily="34" charset="0"/>
              </a:rPr>
              <a:t> </a:t>
            </a:r>
            <a:r>
              <a:rPr lang="en-US" dirty="0" err="1">
                <a:latin typeface="Segoe UI" pitchFamily="34" charset="0"/>
                <a:cs typeface="Segoe UI" pitchFamily="34" charset="0"/>
              </a:rPr>
              <a:t>i</a:t>
            </a:r>
            <a:r>
              <a:rPr lang="en-US" dirty="0">
                <a:latin typeface="Segoe UI" pitchFamily="34" charset="0"/>
                <a:cs typeface="Segoe UI" pitchFamily="34" charset="0"/>
              </a:rPr>
              <a:t> </a:t>
            </a:r>
            <a:r>
              <a:rPr lang="en-US" dirty="0" err="1">
                <a:latin typeface="Segoe UI" pitchFamily="34" charset="0"/>
                <a:cs typeface="Segoe UI" pitchFamily="34" charset="0"/>
              </a:rPr>
              <a:t>troškova</a:t>
            </a:r>
            <a:r>
              <a:rPr lang="en-US" dirty="0">
                <a:latin typeface="Segoe UI" pitchFamily="34" charset="0"/>
                <a:cs typeface="Segoe UI" pitchFamily="34" charset="0"/>
              </a:rPr>
              <a:t> </a:t>
            </a:r>
            <a:r>
              <a:rPr lang="en-US" dirty="0" err="1">
                <a:latin typeface="Segoe UI" pitchFamily="34" charset="0"/>
                <a:cs typeface="Segoe UI" pitchFamily="34" charset="0"/>
              </a:rPr>
              <a:t>za</a:t>
            </a:r>
            <a:r>
              <a:rPr lang="en-US" dirty="0">
                <a:latin typeface="Segoe UI" pitchFamily="34" charset="0"/>
                <a:cs typeface="Segoe UI" pitchFamily="34" charset="0"/>
              </a:rPr>
              <a:t> </a:t>
            </a:r>
            <a:r>
              <a:rPr lang="en-US" dirty="0" err="1">
                <a:latin typeface="Segoe UI" pitchFamily="34" charset="0"/>
                <a:cs typeface="Segoe UI" pitchFamily="34" charset="0"/>
              </a:rPr>
              <a:t>društvo</a:t>
            </a:r>
            <a:r>
              <a:rPr lang="en-US" dirty="0">
                <a:latin typeface="Segoe UI" pitchFamily="34" charset="0"/>
                <a:cs typeface="Segoe UI" pitchFamily="34" charset="0"/>
              </a:rPr>
              <a:t> </a:t>
            </a:r>
            <a:r>
              <a:rPr lang="en-US" dirty="0" err="1">
                <a:latin typeface="Segoe UI" pitchFamily="34" charset="0"/>
                <a:cs typeface="Segoe UI" pitchFamily="34" charset="0"/>
              </a:rPr>
              <a:t>i</a:t>
            </a:r>
            <a:r>
              <a:rPr lang="en-US" dirty="0">
                <a:latin typeface="Segoe UI" pitchFamily="34" charset="0"/>
                <a:cs typeface="Segoe UI" pitchFamily="34" charset="0"/>
              </a:rPr>
              <a:t> </a:t>
            </a:r>
            <a:r>
              <a:rPr lang="en-US" dirty="0" err="1" smtClean="0">
                <a:latin typeface="Segoe UI" pitchFamily="34" charset="0"/>
                <a:cs typeface="Segoe UI" pitchFamily="34" charset="0"/>
              </a:rPr>
              <a:t>okoliš</a:t>
            </a:r>
            <a:r>
              <a:rPr lang="hr-HR" dirty="0" smtClean="0">
                <a:latin typeface="Segoe UI" pitchFamily="34" charset="0"/>
                <a:cs typeface="Segoe UI" pitchFamily="34" charset="0"/>
              </a:rPr>
              <a:t>.</a:t>
            </a:r>
            <a:r>
              <a:rPr lang="hr-HR" dirty="0">
                <a:latin typeface="Segoe UI" pitchFamily="34" charset="0"/>
                <a:cs typeface="Segoe UI" pitchFamily="34" charset="0"/>
              </a:rPr>
              <a:t> </a:t>
            </a:r>
            <a:r>
              <a:rPr lang="hr-HR" dirty="0" smtClean="0">
                <a:latin typeface="Segoe UI" pitchFamily="34" charset="0"/>
                <a:cs typeface="Segoe UI" pitchFamily="34" charset="0"/>
              </a:rPr>
              <a:t>P</a:t>
            </a:r>
            <a:r>
              <a:rPr lang="en-US" dirty="0" err="1" smtClean="0">
                <a:latin typeface="Segoe UI" pitchFamily="34" charset="0"/>
                <a:cs typeface="Segoe UI" pitchFamily="34" charset="0"/>
              </a:rPr>
              <a:t>redviđene</a:t>
            </a:r>
            <a:r>
              <a:rPr lang="en-US" dirty="0" smtClean="0">
                <a:latin typeface="Segoe UI" pitchFamily="34" charset="0"/>
                <a:cs typeface="Segoe UI" pitchFamily="34" charset="0"/>
              </a:rPr>
              <a:t> </a:t>
            </a:r>
            <a:r>
              <a:rPr lang="en-US" dirty="0" err="1">
                <a:latin typeface="Segoe UI" pitchFamily="34" charset="0"/>
                <a:cs typeface="Segoe UI" pitchFamily="34" charset="0"/>
              </a:rPr>
              <a:t>mjere</a:t>
            </a:r>
            <a:r>
              <a:rPr lang="en-US" dirty="0">
                <a:latin typeface="Segoe UI" pitchFamily="34" charset="0"/>
                <a:cs typeface="Segoe UI" pitchFamily="34" charset="0"/>
              </a:rPr>
              <a:t> </a:t>
            </a:r>
            <a:r>
              <a:rPr lang="en-US" dirty="0" err="1">
                <a:latin typeface="Segoe UI" pitchFamily="34" charset="0"/>
                <a:cs typeface="Segoe UI" pitchFamily="34" charset="0"/>
              </a:rPr>
              <a:t>zaštite</a:t>
            </a:r>
            <a:r>
              <a:rPr lang="en-US" dirty="0">
                <a:latin typeface="Segoe UI" pitchFamily="34" charset="0"/>
                <a:cs typeface="Segoe UI" pitchFamily="34" charset="0"/>
              </a:rPr>
              <a:t> </a:t>
            </a:r>
            <a:r>
              <a:rPr lang="en-US" dirty="0" err="1">
                <a:latin typeface="Segoe UI" pitchFamily="34" charset="0"/>
                <a:cs typeface="Segoe UI" pitchFamily="34" charset="0"/>
              </a:rPr>
              <a:t>i</a:t>
            </a:r>
            <a:r>
              <a:rPr lang="en-US" dirty="0">
                <a:latin typeface="Segoe UI" pitchFamily="34" charset="0"/>
                <a:cs typeface="Segoe UI" pitchFamily="34" charset="0"/>
              </a:rPr>
              <a:t> </a:t>
            </a:r>
            <a:r>
              <a:rPr lang="en-US" dirty="0" err="1">
                <a:latin typeface="Segoe UI" pitchFamily="34" charset="0"/>
                <a:cs typeface="Segoe UI" pitchFamily="34" charset="0"/>
              </a:rPr>
              <a:t>zakonske</a:t>
            </a:r>
            <a:r>
              <a:rPr lang="en-US" dirty="0">
                <a:latin typeface="Segoe UI" pitchFamily="34" charset="0"/>
                <a:cs typeface="Segoe UI" pitchFamily="34" charset="0"/>
              </a:rPr>
              <a:t> </a:t>
            </a:r>
            <a:r>
              <a:rPr lang="en-US" dirty="0" err="1">
                <a:latin typeface="Segoe UI" pitchFamily="34" charset="0"/>
                <a:cs typeface="Segoe UI" pitchFamily="34" charset="0"/>
              </a:rPr>
              <a:t>obveze</a:t>
            </a:r>
            <a:r>
              <a:rPr lang="en-US" dirty="0">
                <a:latin typeface="Segoe UI" pitchFamily="34" charset="0"/>
                <a:cs typeface="Segoe UI" pitchFamily="34" charset="0"/>
              </a:rPr>
              <a:t> </a:t>
            </a:r>
            <a:r>
              <a:rPr lang="en-US" dirty="0" err="1">
                <a:latin typeface="Segoe UI" pitchFamily="34" charset="0"/>
                <a:cs typeface="Segoe UI" pitchFamily="34" charset="0"/>
              </a:rPr>
              <a:t>koje</a:t>
            </a:r>
            <a:r>
              <a:rPr lang="en-US" dirty="0">
                <a:latin typeface="Segoe UI" pitchFamily="34" charset="0"/>
                <a:cs typeface="Segoe UI" pitchFamily="34" charset="0"/>
              </a:rPr>
              <a:t> se </a:t>
            </a:r>
            <a:r>
              <a:rPr lang="en-US" dirty="0" err="1">
                <a:latin typeface="Segoe UI" pitchFamily="34" charset="0"/>
                <a:cs typeface="Segoe UI" pitchFamily="34" charset="0"/>
              </a:rPr>
              <a:t>postavljaju</a:t>
            </a:r>
            <a:r>
              <a:rPr lang="en-US" dirty="0">
                <a:latin typeface="Segoe UI" pitchFamily="34" charset="0"/>
                <a:cs typeface="Segoe UI" pitchFamily="34" charset="0"/>
              </a:rPr>
              <a:t> </a:t>
            </a:r>
            <a:r>
              <a:rPr lang="en-US" dirty="0" err="1">
                <a:latin typeface="Segoe UI" pitchFamily="34" charset="0"/>
                <a:cs typeface="Segoe UI" pitchFamily="34" charset="0"/>
              </a:rPr>
              <a:t>nositelju</a:t>
            </a:r>
            <a:r>
              <a:rPr lang="en-US" dirty="0">
                <a:latin typeface="Segoe UI" pitchFamily="34" charset="0"/>
                <a:cs typeface="Segoe UI" pitchFamily="34" charset="0"/>
              </a:rPr>
              <a:t> </a:t>
            </a:r>
            <a:r>
              <a:rPr lang="en-US" dirty="0" err="1">
                <a:latin typeface="Segoe UI" pitchFamily="34" charset="0"/>
                <a:cs typeface="Segoe UI" pitchFamily="34" charset="0"/>
              </a:rPr>
              <a:t>zahvata</a:t>
            </a:r>
            <a:r>
              <a:rPr lang="en-US" dirty="0">
                <a:latin typeface="Segoe UI" pitchFamily="34" charset="0"/>
                <a:cs typeface="Segoe UI" pitchFamily="34" charset="0"/>
              </a:rPr>
              <a:t>, </a:t>
            </a:r>
            <a:r>
              <a:rPr lang="en-US" dirty="0" err="1">
                <a:latin typeface="Segoe UI" pitchFamily="34" charset="0"/>
                <a:cs typeface="Segoe UI" pitchFamily="34" charset="0"/>
              </a:rPr>
              <a:t>ako</a:t>
            </a:r>
            <a:r>
              <a:rPr lang="en-US" dirty="0">
                <a:latin typeface="Segoe UI" pitchFamily="34" charset="0"/>
                <a:cs typeface="Segoe UI" pitchFamily="34" charset="0"/>
              </a:rPr>
              <a:t> se ne </a:t>
            </a:r>
            <a:r>
              <a:rPr lang="en-US" dirty="0" err="1">
                <a:latin typeface="Segoe UI" pitchFamily="34" charset="0"/>
                <a:cs typeface="Segoe UI" pitchFamily="34" charset="0"/>
              </a:rPr>
              <a:t>provode</a:t>
            </a:r>
            <a:r>
              <a:rPr lang="en-US" dirty="0">
                <a:latin typeface="Segoe UI" pitchFamily="34" charset="0"/>
                <a:cs typeface="Segoe UI" pitchFamily="34" charset="0"/>
              </a:rPr>
              <a:t> </a:t>
            </a:r>
            <a:r>
              <a:rPr lang="en-US" dirty="0" err="1">
                <a:latin typeface="Segoe UI" pitchFamily="34" charset="0"/>
                <a:cs typeface="Segoe UI" pitchFamily="34" charset="0"/>
              </a:rPr>
              <a:t>nemaju</a:t>
            </a:r>
            <a:r>
              <a:rPr lang="en-US" dirty="0">
                <a:latin typeface="Segoe UI" pitchFamily="34" charset="0"/>
                <a:cs typeface="Segoe UI" pitchFamily="34" charset="0"/>
              </a:rPr>
              <a:t> </a:t>
            </a:r>
            <a:r>
              <a:rPr lang="en-US" dirty="0" err="1">
                <a:latin typeface="Segoe UI" pitchFamily="34" charset="0"/>
                <a:cs typeface="Segoe UI" pitchFamily="34" charset="0"/>
              </a:rPr>
              <a:t>nikakvog</a:t>
            </a:r>
            <a:r>
              <a:rPr lang="en-US" dirty="0">
                <a:latin typeface="Segoe UI" pitchFamily="34" charset="0"/>
                <a:cs typeface="Segoe UI" pitchFamily="34" charset="0"/>
              </a:rPr>
              <a:t> </a:t>
            </a:r>
            <a:r>
              <a:rPr lang="en-US" dirty="0" err="1">
                <a:latin typeface="Segoe UI" pitchFamily="34" charset="0"/>
                <a:cs typeface="Segoe UI" pitchFamily="34" charset="0"/>
              </a:rPr>
              <a:t>značenja</a:t>
            </a:r>
            <a:endParaRPr lang="hr-HR" dirty="0">
              <a:latin typeface="Segoe UI" pitchFamily="34" charset="0"/>
              <a:cs typeface="Segoe UI" pitchFamily="34" charset="0"/>
            </a:endParaRPr>
          </a:p>
          <a:p>
            <a:r>
              <a:rPr lang="en-US" dirty="0" err="1">
                <a:latin typeface="Segoe UI" pitchFamily="34" charset="0"/>
                <a:cs typeface="Segoe UI" pitchFamily="34" charset="0"/>
              </a:rPr>
              <a:t>Nemjerljive</a:t>
            </a:r>
            <a:r>
              <a:rPr lang="en-US" dirty="0">
                <a:latin typeface="Segoe UI" pitchFamily="34" charset="0"/>
                <a:cs typeface="Segoe UI" pitchFamily="34" charset="0"/>
              </a:rPr>
              <a:t> </a:t>
            </a:r>
            <a:r>
              <a:rPr lang="en-US" dirty="0" err="1">
                <a:latin typeface="Segoe UI" pitchFamily="34" charset="0"/>
                <a:cs typeface="Segoe UI" pitchFamily="34" charset="0"/>
              </a:rPr>
              <a:t>troškove</a:t>
            </a:r>
            <a:r>
              <a:rPr lang="en-US" dirty="0">
                <a:latin typeface="Segoe UI" pitchFamily="34" charset="0"/>
                <a:cs typeface="Segoe UI" pitchFamily="34" charset="0"/>
              </a:rPr>
              <a:t> </a:t>
            </a:r>
            <a:r>
              <a:rPr lang="en-US" dirty="0" err="1">
                <a:latin typeface="Segoe UI" pitchFamily="34" charset="0"/>
                <a:cs typeface="Segoe UI" pitchFamily="34" charset="0"/>
              </a:rPr>
              <a:t>i</a:t>
            </a:r>
            <a:r>
              <a:rPr lang="en-US" dirty="0">
                <a:latin typeface="Segoe UI" pitchFamily="34" charset="0"/>
                <a:cs typeface="Segoe UI" pitchFamily="34" charset="0"/>
              </a:rPr>
              <a:t> </a:t>
            </a:r>
            <a:r>
              <a:rPr lang="en-US" dirty="0" err="1">
                <a:latin typeface="Segoe UI" pitchFamily="34" charset="0"/>
                <a:cs typeface="Segoe UI" pitchFamily="34" charset="0"/>
              </a:rPr>
              <a:t>koristi</a:t>
            </a:r>
            <a:r>
              <a:rPr lang="en-US" dirty="0">
                <a:latin typeface="Segoe UI" pitchFamily="34" charset="0"/>
                <a:cs typeface="Segoe UI" pitchFamily="34" charset="0"/>
              </a:rPr>
              <a:t> </a:t>
            </a:r>
            <a:r>
              <a:rPr lang="en-US" dirty="0" err="1">
                <a:latin typeface="Segoe UI" pitchFamily="34" charset="0"/>
                <a:cs typeface="Segoe UI" pitchFamily="34" charset="0"/>
              </a:rPr>
              <a:t>potrebno</a:t>
            </a:r>
            <a:r>
              <a:rPr lang="en-US" dirty="0">
                <a:latin typeface="Segoe UI" pitchFamily="34" charset="0"/>
                <a:cs typeface="Segoe UI" pitchFamily="34" charset="0"/>
              </a:rPr>
              <a:t> je </a:t>
            </a:r>
            <a:r>
              <a:rPr lang="en-US" dirty="0" err="1">
                <a:latin typeface="Segoe UI" pitchFamily="34" charset="0"/>
                <a:cs typeface="Segoe UI" pitchFamily="34" charset="0"/>
              </a:rPr>
              <a:t>ispravno</a:t>
            </a:r>
            <a:r>
              <a:rPr lang="en-US" dirty="0">
                <a:latin typeface="Segoe UI" pitchFamily="34" charset="0"/>
                <a:cs typeface="Segoe UI" pitchFamily="34" charset="0"/>
              </a:rPr>
              <a:t> </a:t>
            </a:r>
            <a:r>
              <a:rPr lang="en-US" dirty="0" err="1">
                <a:latin typeface="Segoe UI" pitchFamily="34" charset="0"/>
                <a:cs typeface="Segoe UI" pitchFamily="34" charset="0"/>
              </a:rPr>
              <a:t>metodološki</a:t>
            </a:r>
            <a:r>
              <a:rPr lang="en-US" dirty="0">
                <a:latin typeface="Segoe UI" pitchFamily="34" charset="0"/>
                <a:cs typeface="Segoe UI" pitchFamily="34" charset="0"/>
              </a:rPr>
              <a:t> </a:t>
            </a:r>
            <a:r>
              <a:rPr lang="en-US" dirty="0" err="1">
                <a:latin typeface="Segoe UI" pitchFamily="34" charset="0"/>
                <a:cs typeface="Segoe UI" pitchFamily="34" charset="0"/>
              </a:rPr>
              <a:t>postaviti</a:t>
            </a:r>
            <a:endParaRPr lang="hr-HR" dirty="0">
              <a:latin typeface="Segoe UI" pitchFamily="34" charset="0"/>
              <a:cs typeface="Segoe UI" pitchFamily="34" charset="0"/>
            </a:endParaRPr>
          </a:p>
          <a:p>
            <a:r>
              <a:rPr lang="en-US" dirty="0" err="1">
                <a:latin typeface="Segoe UI" pitchFamily="34" charset="0"/>
                <a:cs typeface="Segoe UI" pitchFamily="34" charset="0"/>
              </a:rPr>
              <a:t>pri</a:t>
            </a:r>
            <a:r>
              <a:rPr lang="en-US" dirty="0">
                <a:latin typeface="Segoe UI" pitchFamily="34" charset="0"/>
                <a:cs typeface="Segoe UI" pitchFamily="34" charset="0"/>
              </a:rPr>
              <a:t> </a:t>
            </a:r>
            <a:r>
              <a:rPr lang="en-US" dirty="0" err="1">
                <a:latin typeface="Segoe UI" pitchFamily="34" charset="0"/>
                <a:cs typeface="Segoe UI" pitchFamily="34" charset="0"/>
              </a:rPr>
              <a:t>donošenju</a:t>
            </a:r>
            <a:r>
              <a:rPr lang="en-US" dirty="0">
                <a:latin typeface="Segoe UI" pitchFamily="34" charset="0"/>
                <a:cs typeface="Segoe UI" pitchFamily="34" charset="0"/>
              </a:rPr>
              <a:t> </a:t>
            </a:r>
            <a:r>
              <a:rPr lang="en-US" dirty="0" err="1">
                <a:latin typeface="Segoe UI" pitchFamily="34" charset="0"/>
                <a:cs typeface="Segoe UI" pitchFamily="34" charset="0"/>
              </a:rPr>
              <a:t>krajnje</a:t>
            </a:r>
            <a:r>
              <a:rPr lang="en-US" dirty="0">
                <a:latin typeface="Segoe UI" pitchFamily="34" charset="0"/>
                <a:cs typeface="Segoe UI" pitchFamily="34" charset="0"/>
              </a:rPr>
              <a:t> </a:t>
            </a:r>
            <a:r>
              <a:rPr lang="en-US" dirty="0" err="1">
                <a:latin typeface="Segoe UI" pitchFamily="34" charset="0"/>
                <a:cs typeface="Segoe UI" pitchFamily="34" charset="0"/>
              </a:rPr>
              <a:t>odluke</a:t>
            </a:r>
            <a:r>
              <a:rPr lang="en-US" dirty="0">
                <a:latin typeface="Segoe UI" pitchFamily="34" charset="0"/>
                <a:cs typeface="Segoe UI" pitchFamily="34" charset="0"/>
              </a:rPr>
              <a:t> o </a:t>
            </a:r>
            <a:r>
              <a:rPr lang="en-US" dirty="0" err="1">
                <a:latin typeface="Segoe UI" pitchFamily="34" charset="0"/>
                <a:cs typeface="Segoe UI" pitchFamily="34" charset="0"/>
              </a:rPr>
              <a:t>prihvatljivosti</a:t>
            </a:r>
            <a:r>
              <a:rPr lang="en-US" dirty="0">
                <a:latin typeface="Segoe UI" pitchFamily="34" charset="0"/>
                <a:cs typeface="Segoe UI" pitchFamily="34" charset="0"/>
              </a:rPr>
              <a:t> </a:t>
            </a:r>
            <a:r>
              <a:rPr lang="en-US" dirty="0" err="1">
                <a:latin typeface="Segoe UI" pitchFamily="34" charset="0"/>
                <a:cs typeface="Segoe UI" pitchFamily="34" charset="0"/>
              </a:rPr>
              <a:t>nekog</a:t>
            </a:r>
            <a:r>
              <a:rPr lang="en-US" dirty="0">
                <a:latin typeface="Segoe UI" pitchFamily="34" charset="0"/>
                <a:cs typeface="Segoe UI" pitchFamily="34" charset="0"/>
              </a:rPr>
              <a:t> </a:t>
            </a:r>
            <a:r>
              <a:rPr lang="en-US" dirty="0" err="1">
                <a:latin typeface="Segoe UI" pitchFamily="34" charset="0"/>
                <a:cs typeface="Segoe UI" pitchFamily="34" charset="0"/>
              </a:rPr>
              <a:t>zahvata</a:t>
            </a:r>
            <a:r>
              <a:rPr lang="en-US" dirty="0">
                <a:latin typeface="Segoe UI" pitchFamily="34" charset="0"/>
                <a:cs typeface="Segoe UI" pitchFamily="34" charset="0"/>
              </a:rPr>
              <a:t> </a:t>
            </a:r>
            <a:r>
              <a:rPr lang="en-US" dirty="0" err="1">
                <a:latin typeface="Segoe UI" pitchFamily="34" charset="0"/>
                <a:cs typeface="Segoe UI" pitchFamily="34" charset="0"/>
              </a:rPr>
              <a:t>potrebno</a:t>
            </a:r>
            <a:r>
              <a:rPr lang="en-US" dirty="0">
                <a:latin typeface="Segoe UI" pitchFamily="34" charset="0"/>
                <a:cs typeface="Segoe UI" pitchFamily="34" charset="0"/>
              </a:rPr>
              <a:t> je </a:t>
            </a:r>
            <a:r>
              <a:rPr lang="en-US" dirty="0" err="1">
                <a:latin typeface="Segoe UI" pitchFamily="34" charset="0"/>
                <a:cs typeface="Segoe UI" pitchFamily="34" charset="0"/>
              </a:rPr>
              <a:t>ispravno</a:t>
            </a:r>
            <a:r>
              <a:rPr lang="en-US" dirty="0">
                <a:latin typeface="Segoe UI" pitchFamily="34" charset="0"/>
                <a:cs typeface="Segoe UI" pitchFamily="34" charset="0"/>
              </a:rPr>
              <a:t>  </a:t>
            </a:r>
            <a:r>
              <a:rPr lang="en-US" dirty="0" err="1">
                <a:latin typeface="Segoe UI" pitchFamily="34" charset="0"/>
                <a:cs typeface="Segoe UI" pitchFamily="34" charset="0"/>
              </a:rPr>
              <a:t>povezati</a:t>
            </a:r>
            <a:r>
              <a:rPr lang="en-US" dirty="0">
                <a:latin typeface="Segoe UI" pitchFamily="34" charset="0"/>
                <a:cs typeface="Segoe UI" pitchFamily="34" charset="0"/>
              </a:rPr>
              <a:t> </a:t>
            </a:r>
            <a:r>
              <a:rPr lang="en-US" dirty="0" err="1">
                <a:latin typeface="Segoe UI" pitchFamily="34" charset="0"/>
                <a:cs typeface="Segoe UI" pitchFamily="34" charset="0"/>
              </a:rPr>
              <a:t>nemjerljive</a:t>
            </a:r>
            <a:r>
              <a:rPr lang="en-US" dirty="0">
                <a:latin typeface="Segoe UI" pitchFamily="34" charset="0"/>
                <a:cs typeface="Segoe UI" pitchFamily="34" charset="0"/>
              </a:rPr>
              <a:t> </a:t>
            </a:r>
            <a:r>
              <a:rPr lang="en-US" dirty="0" err="1">
                <a:latin typeface="Segoe UI" pitchFamily="34" charset="0"/>
                <a:cs typeface="Segoe UI" pitchFamily="34" charset="0"/>
              </a:rPr>
              <a:t>i</a:t>
            </a:r>
            <a:r>
              <a:rPr lang="en-US" dirty="0">
                <a:latin typeface="Segoe UI" pitchFamily="34" charset="0"/>
                <a:cs typeface="Segoe UI" pitchFamily="34" charset="0"/>
              </a:rPr>
              <a:t> </a:t>
            </a:r>
            <a:r>
              <a:rPr lang="en-US" dirty="0" err="1">
                <a:latin typeface="Segoe UI" pitchFamily="34" charset="0"/>
                <a:cs typeface="Segoe UI" pitchFamily="34" charset="0"/>
              </a:rPr>
              <a:t>mjerljive</a:t>
            </a:r>
            <a:r>
              <a:rPr lang="en-US" dirty="0">
                <a:latin typeface="Segoe UI" pitchFamily="34" charset="0"/>
                <a:cs typeface="Segoe UI" pitchFamily="34" charset="0"/>
              </a:rPr>
              <a:t> </a:t>
            </a:r>
            <a:r>
              <a:rPr lang="en-US" dirty="0" err="1">
                <a:latin typeface="Segoe UI" pitchFamily="34" charset="0"/>
                <a:cs typeface="Segoe UI" pitchFamily="34" charset="0"/>
              </a:rPr>
              <a:t>troškove</a:t>
            </a:r>
            <a:r>
              <a:rPr lang="en-US" dirty="0">
                <a:latin typeface="Segoe UI" pitchFamily="34" charset="0"/>
                <a:cs typeface="Segoe UI" pitchFamily="34" charset="0"/>
              </a:rPr>
              <a:t> </a:t>
            </a:r>
            <a:r>
              <a:rPr lang="en-US" dirty="0" err="1">
                <a:latin typeface="Segoe UI" pitchFamily="34" charset="0"/>
                <a:cs typeface="Segoe UI" pitchFamily="34" charset="0"/>
              </a:rPr>
              <a:t>i</a:t>
            </a:r>
            <a:r>
              <a:rPr lang="en-US" dirty="0">
                <a:latin typeface="Segoe UI" pitchFamily="34" charset="0"/>
                <a:cs typeface="Segoe UI" pitchFamily="34" charset="0"/>
              </a:rPr>
              <a:t> </a:t>
            </a:r>
            <a:r>
              <a:rPr lang="en-US" dirty="0" err="1">
                <a:latin typeface="Segoe UI" pitchFamily="34" charset="0"/>
                <a:cs typeface="Segoe UI" pitchFamily="34" charset="0"/>
              </a:rPr>
              <a:t>koristi</a:t>
            </a:r>
            <a:r>
              <a:rPr lang="en-US" dirty="0">
                <a:latin typeface="Segoe UI" pitchFamily="34" charset="0"/>
                <a:cs typeface="Segoe UI" pitchFamily="34" charset="0"/>
              </a:rPr>
              <a:t> </a:t>
            </a:r>
            <a:r>
              <a:rPr lang="en-US" dirty="0" err="1">
                <a:latin typeface="Segoe UI" pitchFamily="34" charset="0"/>
                <a:cs typeface="Segoe UI" pitchFamily="34" charset="0"/>
              </a:rPr>
              <a:t>preko</a:t>
            </a:r>
            <a:r>
              <a:rPr lang="en-US" dirty="0">
                <a:latin typeface="Segoe UI" pitchFamily="34" charset="0"/>
                <a:cs typeface="Segoe UI" pitchFamily="34" charset="0"/>
              </a:rPr>
              <a:t> </a:t>
            </a:r>
            <a:r>
              <a:rPr lang="en-US" dirty="0" err="1">
                <a:latin typeface="Segoe UI" pitchFamily="34" charset="0"/>
                <a:cs typeface="Segoe UI" pitchFamily="34" charset="0"/>
              </a:rPr>
              <a:t>tzv</a:t>
            </a:r>
            <a:r>
              <a:rPr lang="en-US" dirty="0">
                <a:latin typeface="Segoe UI" pitchFamily="34" charset="0"/>
                <a:cs typeface="Segoe UI" pitchFamily="34" charset="0"/>
              </a:rPr>
              <a:t>. cost benefit </a:t>
            </a:r>
            <a:r>
              <a:rPr lang="en-US" dirty="0" err="1">
                <a:latin typeface="Segoe UI" pitchFamily="34" charset="0"/>
                <a:cs typeface="Segoe UI" pitchFamily="34" charset="0"/>
              </a:rPr>
              <a:t>omjera</a:t>
            </a:r>
            <a:r>
              <a:rPr lang="en-US" dirty="0">
                <a:latin typeface="Segoe UI" pitchFamily="34" charset="0"/>
                <a:cs typeface="Segoe UI" pitchFamily="34" charset="0"/>
              </a:rPr>
              <a:t> </a:t>
            </a:r>
            <a:r>
              <a:rPr lang="en-US" dirty="0" err="1">
                <a:latin typeface="Segoe UI" pitchFamily="34" charset="0"/>
                <a:cs typeface="Segoe UI" pitchFamily="34" charset="0"/>
              </a:rPr>
              <a:t>kroz</a:t>
            </a:r>
            <a:r>
              <a:rPr lang="en-US" dirty="0">
                <a:latin typeface="Segoe UI" pitchFamily="34" charset="0"/>
                <a:cs typeface="Segoe UI" pitchFamily="34" charset="0"/>
              </a:rPr>
              <a:t> </a:t>
            </a:r>
            <a:r>
              <a:rPr lang="en-US" dirty="0" err="1">
                <a:latin typeface="Segoe UI" pitchFamily="34" charset="0"/>
                <a:cs typeface="Segoe UI" pitchFamily="34" charset="0"/>
              </a:rPr>
              <a:t>slijedeće</a:t>
            </a:r>
            <a:r>
              <a:rPr lang="en-US" dirty="0">
                <a:latin typeface="Segoe UI" pitchFamily="34" charset="0"/>
                <a:cs typeface="Segoe UI" pitchFamily="34" charset="0"/>
              </a:rPr>
              <a:t> </a:t>
            </a:r>
            <a:r>
              <a:rPr lang="en-US" dirty="0" err="1">
                <a:latin typeface="Segoe UI" pitchFamily="34" charset="0"/>
                <a:cs typeface="Segoe UI" pitchFamily="34" charset="0"/>
              </a:rPr>
              <a:t>varijante</a:t>
            </a:r>
            <a:r>
              <a:rPr lang="en-US" dirty="0">
                <a:latin typeface="Segoe UI" pitchFamily="34" charset="0"/>
                <a:cs typeface="Segoe UI" pitchFamily="34" charset="0"/>
              </a:rPr>
              <a:t> </a:t>
            </a:r>
            <a:r>
              <a:rPr lang="en-US" dirty="0" err="1">
                <a:latin typeface="Segoe UI" pitchFamily="34" charset="0"/>
                <a:cs typeface="Segoe UI" pitchFamily="34" charset="0"/>
              </a:rPr>
              <a:t>ocjene</a:t>
            </a:r>
            <a:endParaRPr lang="hr-HR" dirty="0">
              <a:latin typeface="Segoe UI" pitchFamily="34" charset="0"/>
              <a:cs typeface="Segoe UI"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E7A95475-DA2D-4180-88C9-DAC0E0952D0F}" type="slidenum">
              <a:rPr lang="en-US" smtClean="0">
                <a:latin typeface="Segoe UI" pitchFamily="34" charset="0"/>
                <a:cs typeface="Segoe UI" pitchFamily="34" charset="0"/>
              </a:rPr>
              <a:pPr eaLnBrk="1" fontAlgn="base" hangingPunct="1">
                <a:spcBef>
                  <a:spcPct val="0"/>
                </a:spcBef>
                <a:spcAft>
                  <a:spcPct val="0"/>
                </a:spcAft>
              </a:pPr>
              <a:t>16</a:t>
            </a:fld>
            <a:endParaRPr lang="en-US" smtClean="0">
              <a:latin typeface="Segoe UI" pitchFamily="34" charset="0"/>
              <a:cs typeface="Segoe UI" pitchFamily="34" charset="0"/>
            </a:endParaRPr>
          </a:p>
        </p:txBody>
      </p:sp>
      <p:sp>
        <p:nvSpPr>
          <p:cNvPr id="18435" name="Rectangle 7"/>
          <p:cNvSpPr>
            <a:spLocks noChangeArrowheads="1"/>
          </p:cNvSpPr>
          <p:nvPr/>
        </p:nvSpPr>
        <p:spPr bwMode="auto">
          <a:xfrm>
            <a:off x="250825" y="188913"/>
            <a:ext cx="95726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r-HR" sz="2800" dirty="0">
                <a:latin typeface="Century Gothic" pitchFamily="34" charset="0"/>
                <a:cs typeface="Segoe UI" pitchFamily="34" charset="0"/>
              </a:rPr>
              <a:t>2.3. PRIMJERI ZA PROCJENU</a:t>
            </a:r>
            <a:endParaRPr lang="hr-HR" sz="2800" dirty="0">
              <a:latin typeface="Century Gothic" pitchFamily="34" charset="0"/>
            </a:endParaRPr>
          </a:p>
        </p:txBody>
      </p:sp>
      <p:pic>
        <p:nvPicPr>
          <p:cNvPr id="18437" name="Picture 5" descr="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580976"/>
            <a:ext cx="8420750" cy="91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Rectangle 1"/>
          <p:cNvSpPr>
            <a:spLocks noChangeArrowheads="1"/>
          </p:cNvSpPr>
          <p:nvPr/>
        </p:nvSpPr>
        <p:spPr bwMode="auto">
          <a:xfrm>
            <a:off x="683568" y="2704951"/>
            <a:ext cx="4572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latin typeface="Segoe UI" pitchFamily="34" charset="0"/>
                <a:cs typeface="Segoe UI" pitchFamily="34" charset="0"/>
              </a:rPr>
              <a:t> </a:t>
            </a:r>
            <a:endParaRPr lang="hr-HR" dirty="0">
              <a:latin typeface="Segoe UI" pitchFamily="34" charset="0"/>
              <a:cs typeface="Segoe UI" pitchFamily="34" charset="0"/>
            </a:endParaRPr>
          </a:p>
          <a:p>
            <a:r>
              <a:rPr lang="en-US" dirty="0" err="1">
                <a:latin typeface="Segoe UI" pitchFamily="34" charset="0"/>
                <a:cs typeface="Segoe UI" pitchFamily="34" charset="0"/>
              </a:rPr>
              <a:t>gdje</a:t>
            </a:r>
            <a:r>
              <a:rPr lang="en-US" dirty="0">
                <a:latin typeface="Segoe UI" pitchFamily="34" charset="0"/>
                <a:cs typeface="Segoe UI" pitchFamily="34" charset="0"/>
              </a:rPr>
              <a:t> je;</a:t>
            </a:r>
            <a:endParaRPr lang="hr-HR" dirty="0">
              <a:latin typeface="Segoe UI" pitchFamily="34" charset="0"/>
              <a:cs typeface="Segoe UI" pitchFamily="34" charset="0"/>
            </a:endParaRPr>
          </a:p>
          <a:p>
            <a:r>
              <a:rPr lang="en-US" dirty="0">
                <a:latin typeface="Segoe UI" pitchFamily="34" charset="0"/>
                <a:cs typeface="Segoe UI" pitchFamily="34" charset="0"/>
              </a:rPr>
              <a:t> </a:t>
            </a:r>
            <a:endParaRPr lang="hr-HR" dirty="0">
              <a:latin typeface="Segoe UI" pitchFamily="34" charset="0"/>
              <a:cs typeface="Segoe UI" pitchFamily="34" charset="0"/>
            </a:endParaRPr>
          </a:p>
          <a:p>
            <a:r>
              <a:rPr lang="en-US" dirty="0" err="1">
                <a:latin typeface="Segoe UI" pitchFamily="34" charset="0"/>
                <a:cs typeface="Segoe UI" pitchFamily="34" charset="0"/>
              </a:rPr>
              <a:t>Bm</a:t>
            </a:r>
            <a:r>
              <a:rPr lang="en-US" dirty="0">
                <a:latin typeface="Segoe UI" pitchFamily="34" charset="0"/>
                <a:cs typeface="Segoe UI" pitchFamily="34" charset="0"/>
              </a:rPr>
              <a:t>- </a:t>
            </a:r>
            <a:r>
              <a:rPr lang="en-US" dirty="0" err="1">
                <a:latin typeface="Segoe UI" pitchFamily="34" charset="0"/>
                <a:cs typeface="Segoe UI" pitchFamily="34" charset="0"/>
              </a:rPr>
              <a:t>korist</a:t>
            </a:r>
            <a:r>
              <a:rPr lang="en-US" dirty="0">
                <a:latin typeface="Segoe UI" pitchFamily="34" charset="0"/>
                <a:cs typeface="Segoe UI" pitchFamily="34" charset="0"/>
              </a:rPr>
              <a:t> </a:t>
            </a:r>
            <a:r>
              <a:rPr lang="en-US" dirty="0" err="1">
                <a:latin typeface="Segoe UI" pitchFamily="34" charset="0"/>
                <a:cs typeface="Segoe UI" pitchFamily="34" charset="0"/>
              </a:rPr>
              <a:t>određena</a:t>
            </a:r>
            <a:r>
              <a:rPr lang="en-US" dirty="0">
                <a:latin typeface="Segoe UI" pitchFamily="34" charset="0"/>
                <a:cs typeface="Segoe UI" pitchFamily="34" charset="0"/>
              </a:rPr>
              <a:t> </a:t>
            </a:r>
            <a:r>
              <a:rPr lang="en-US" dirty="0" err="1">
                <a:latin typeface="Segoe UI" pitchFamily="34" charset="0"/>
                <a:cs typeface="Segoe UI" pitchFamily="34" charset="0"/>
              </a:rPr>
              <a:t>vrijednosno</a:t>
            </a:r>
            <a:endParaRPr lang="hr-HR" dirty="0">
              <a:latin typeface="Segoe UI" pitchFamily="34" charset="0"/>
              <a:cs typeface="Segoe UI" pitchFamily="34" charset="0"/>
            </a:endParaRPr>
          </a:p>
          <a:p>
            <a:r>
              <a:rPr lang="en-US" dirty="0" err="1">
                <a:latin typeface="Segoe UI" pitchFamily="34" charset="0"/>
                <a:cs typeface="Segoe UI" pitchFamily="34" charset="0"/>
              </a:rPr>
              <a:t>Bnm-korist</a:t>
            </a:r>
            <a:r>
              <a:rPr lang="en-US" dirty="0">
                <a:latin typeface="Segoe UI" pitchFamily="34" charset="0"/>
                <a:cs typeface="Segoe UI" pitchFamily="34" charset="0"/>
              </a:rPr>
              <a:t> </a:t>
            </a:r>
            <a:r>
              <a:rPr lang="en-US" dirty="0" err="1">
                <a:latin typeface="Segoe UI" pitchFamily="34" charset="0"/>
                <a:cs typeface="Segoe UI" pitchFamily="34" charset="0"/>
              </a:rPr>
              <a:t>određena</a:t>
            </a:r>
            <a:r>
              <a:rPr lang="en-US" dirty="0">
                <a:latin typeface="Segoe UI" pitchFamily="34" charset="0"/>
                <a:cs typeface="Segoe UI" pitchFamily="34" charset="0"/>
              </a:rPr>
              <a:t> </a:t>
            </a:r>
            <a:r>
              <a:rPr lang="en-US" dirty="0" err="1">
                <a:latin typeface="Segoe UI" pitchFamily="34" charset="0"/>
                <a:cs typeface="Segoe UI" pitchFamily="34" charset="0"/>
              </a:rPr>
              <a:t>ljestvicom</a:t>
            </a:r>
            <a:r>
              <a:rPr lang="en-US" dirty="0">
                <a:latin typeface="Segoe UI" pitchFamily="34" charset="0"/>
                <a:cs typeface="Segoe UI" pitchFamily="34" charset="0"/>
              </a:rPr>
              <a:t> (</a:t>
            </a:r>
            <a:r>
              <a:rPr lang="en-US" dirty="0" err="1">
                <a:latin typeface="Segoe UI" pitchFamily="34" charset="0"/>
                <a:cs typeface="Segoe UI" pitchFamily="34" charset="0"/>
              </a:rPr>
              <a:t>tj</a:t>
            </a:r>
            <a:r>
              <a:rPr lang="en-US" dirty="0">
                <a:latin typeface="Segoe UI" pitchFamily="34" charset="0"/>
                <a:cs typeface="Segoe UI" pitchFamily="34" charset="0"/>
              </a:rPr>
              <a:t>. </a:t>
            </a:r>
            <a:r>
              <a:rPr lang="en-US" dirty="0" err="1">
                <a:latin typeface="Segoe UI" pitchFamily="34" charset="0"/>
                <a:cs typeface="Segoe UI" pitchFamily="34" charset="0"/>
              </a:rPr>
              <a:t>utjecaji</a:t>
            </a:r>
            <a:r>
              <a:rPr lang="en-US" dirty="0">
                <a:latin typeface="Segoe UI" pitchFamily="34" charset="0"/>
                <a:cs typeface="Segoe UI" pitchFamily="34" charset="0"/>
              </a:rPr>
              <a:t> </a:t>
            </a:r>
            <a:r>
              <a:rPr lang="en-US" dirty="0" err="1">
                <a:latin typeface="Segoe UI" pitchFamily="34" charset="0"/>
                <a:cs typeface="Segoe UI" pitchFamily="34" charset="0"/>
              </a:rPr>
              <a:t>koji</a:t>
            </a:r>
            <a:r>
              <a:rPr lang="en-US" dirty="0">
                <a:latin typeface="Segoe UI" pitchFamily="34" charset="0"/>
                <a:cs typeface="Segoe UI" pitchFamily="34" charset="0"/>
              </a:rPr>
              <a:t> </a:t>
            </a:r>
            <a:r>
              <a:rPr lang="en-US" dirty="0" err="1">
                <a:latin typeface="Segoe UI" pitchFamily="34" charset="0"/>
                <a:cs typeface="Segoe UI" pitchFamily="34" charset="0"/>
              </a:rPr>
              <a:t>su</a:t>
            </a:r>
            <a:r>
              <a:rPr lang="en-US" dirty="0">
                <a:latin typeface="Segoe UI" pitchFamily="34" charset="0"/>
                <a:cs typeface="Segoe UI" pitchFamily="34" charset="0"/>
              </a:rPr>
              <a:t> </a:t>
            </a:r>
            <a:r>
              <a:rPr lang="en-US" dirty="0" err="1">
                <a:latin typeface="Segoe UI" pitchFamily="34" charset="0"/>
                <a:cs typeface="Segoe UI" pitchFamily="34" charset="0"/>
              </a:rPr>
              <a:t>uvjetno</a:t>
            </a:r>
            <a:r>
              <a:rPr lang="en-US" dirty="0">
                <a:latin typeface="Segoe UI" pitchFamily="34" charset="0"/>
                <a:cs typeface="Segoe UI" pitchFamily="34" charset="0"/>
              </a:rPr>
              <a:t> </a:t>
            </a:r>
            <a:r>
              <a:rPr lang="en-US" dirty="0" err="1">
                <a:latin typeface="Segoe UI" pitchFamily="34" charset="0"/>
                <a:cs typeface="Segoe UI" pitchFamily="34" charset="0"/>
              </a:rPr>
              <a:t>novčano</a:t>
            </a:r>
            <a:r>
              <a:rPr lang="en-US" dirty="0">
                <a:latin typeface="Segoe UI" pitchFamily="34" charset="0"/>
                <a:cs typeface="Segoe UI" pitchFamily="34" charset="0"/>
              </a:rPr>
              <a:t> </a:t>
            </a:r>
            <a:r>
              <a:rPr lang="en-US" dirty="0" err="1">
                <a:latin typeface="Segoe UI" pitchFamily="34" charset="0"/>
                <a:cs typeface="Segoe UI" pitchFamily="34" charset="0"/>
              </a:rPr>
              <a:t>nemjerljivi</a:t>
            </a:r>
            <a:r>
              <a:rPr lang="en-US" dirty="0">
                <a:latin typeface="Segoe UI" pitchFamily="34" charset="0"/>
                <a:cs typeface="Segoe UI" pitchFamily="34" charset="0"/>
              </a:rPr>
              <a:t>)</a:t>
            </a:r>
            <a:endParaRPr lang="hr-HR" dirty="0">
              <a:latin typeface="Segoe UI" pitchFamily="34" charset="0"/>
              <a:cs typeface="Segoe UI" pitchFamily="34" charset="0"/>
            </a:endParaRPr>
          </a:p>
          <a:p>
            <a:r>
              <a:rPr lang="en-US" dirty="0">
                <a:latin typeface="Segoe UI" pitchFamily="34" charset="0"/>
                <a:cs typeface="Segoe UI" pitchFamily="34" charset="0"/>
              </a:rPr>
              <a:t>Cm-</a:t>
            </a:r>
            <a:r>
              <a:rPr lang="en-US" dirty="0" err="1">
                <a:latin typeface="Segoe UI" pitchFamily="34" charset="0"/>
                <a:cs typeface="Segoe UI" pitchFamily="34" charset="0"/>
              </a:rPr>
              <a:t>trošak</a:t>
            </a:r>
            <a:r>
              <a:rPr lang="en-US" dirty="0">
                <a:latin typeface="Segoe UI" pitchFamily="34" charset="0"/>
                <a:cs typeface="Segoe UI" pitchFamily="34" charset="0"/>
              </a:rPr>
              <a:t> </a:t>
            </a:r>
            <a:r>
              <a:rPr lang="en-US" dirty="0" err="1">
                <a:latin typeface="Segoe UI" pitchFamily="34" charset="0"/>
                <a:cs typeface="Segoe UI" pitchFamily="34" charset="0"/>
              </a:rPr>
              <a:t>određen</a:t>
            </a:r>
            <a:r>
              <a:rPr lang="en-US" dirty="0">
                <a:latin typeface="Segoe UI" pitchFamily="34" charset="0"/>
                <a:cs typeface="Segoe UI" pitchFamily="34" charset="0"/>
              </a:rPr>
              <a:t> </a:t>
            </a:r>
            <a:r>
              <a:rPr lang="en-US" dirty="0" err="1">
                <a:latin typeface="Segoe UI" pitchFamily="34" charset="0"/>
                <a:cs typeface="Segoe UI" pitchFamily="34" charset="0"/>
              </a:rPr>
              <a:t>vrijednosno</a:t>
            </a:r>
            <a:endParaRPr lang="hr-HR" dirty="0">
              <a:latin typeface="Segoe UI" pitchFamily="34" charset="0"/>
              <a:cs typeface="Segoe UI" pitchFamily="34" charset="0"/>
            </a:endParaRPr>
          </a:p>
          <a:p>
            <a:r>
              <a:rPr lang="en-US" dirty="0" err="1">
                <a:latin typeface="Segoe UI" pitchFamily="34" charset="0"/>
                <a:cs typeface="Segoe UI" pitchFamily="34" charset="0"/>
              </a:rPr>
              <a:t>Cnm-trošak</a:t>
            </a:r>
            <a:r>
              <a:rPr lang="en-US" dirty="0">
                <a:latin typeface="Segoe UI" pitchFamily="34" charset="0"/>
                <a:cs typeface="Segoe UI" pitchFamily="34" charset="0"/>
              </a:rPr>
              <a:t> </a:t>
            </a:r>
            <a:r>
              <a:rPr lang="en-US" dirty="0" err="1">
                <a:latin typeface="Segoe UI" pitchFamily="34" charset="0"/>
                <a:cs typeface="Segoe UI" pitchFamily="34" charset="0"/>
              </a:rPr>
              <a:t>određen</a:t>
            </a:r>
            <a:r>
              <a:rPr lang="en-US" dirty="0">
                <a:latin typeface="Segoe UI" pitchFamily="34" charset="0"/>
                <a:cs typeface="Segoe UI" pitchFamily="34" charset="0"/>
              </a:rPr>
              <a:t> </a:t>
            </a:r>
            <a:r>
              <a:rPr lang="en-US" dirty="0" err="1">
                <a:latin typeface="Segoe UI" pitchFamily="34" charset="0"/>
                <a:cs typeface="Segoe UI" pitchFamily="34" charset="0"/>
              </a:rPr>
              <a:t>ljestvicom</a:t>
            </a:r>
            <a:endParaRPr lang="hr-HR" dirty="0">
              <a:latin typeface="Segoe UI" pitchFamily="34" charset="0"/>
              <a:cs typeface="Segoe UI"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F0827C9B-CAF7-4D4B-9C1F-8E8F5BBE0AA5}" type="slidenum">
              <a:rPr lang="en-US" smtClean="0">
                <a:latin typeface="Segoe UI" pitchFamily="34" charset="0"/>
                <a:cs typeface="Segoe UI" pitchFamily="34" charset="0"/>
              </a:rPr>
              <a:pPr eaLnBrk="1" fontAlgn="base" hangingPunct="1">
                <a:spcBef>
                  <a:spcPct val="0"/>
                </a:spcBef>
                <a:spcAft>
                  <a:spcPct val="0"/>
                </a:spcAft>
              </a:pPr>
              <a:t>17</a:t>
            </a:fld>
            <a:endParaRPr lang="en-US" smtClean="0">
              <a:latin typeface="Segoe UI" pitchFamily="34" charset="0"/>
              <a:cs typeface="Segoe UI" pitchFamily="34" charset="0"/>
            </a:endParaRPr>
          </a:p>
        </p:txBody>
      </p:sp>
      <p:sp>
        <p:nvSpPr>
          <p:cNvPr id="19459" name="Rectangle 9"/>
          <p:cNvSpPr>
            <a:spLocks noChangeArrowheads="1"/>
          </p:cNvSpPr>
          <p:nvPr/>
        </p:nvSpPr>
        <p:spPr bwMode="auto">
          <a:xfrm>
            <a:off x="250825" y="188913"/>
            <a:ext cx="9572625"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r-HR" sz="2800" dirty="0">
                <a:latin typeface="Century Gothic" pitchFamily="34" charset="0"/>
                <a:cs typeface="Segoe UI" pitchFamily="34" charset="0"/>
              </a:rPr>
              <a:t>3. FUNDAMENTALNA ANALIZA</a:t>
            </a:r>
          </a:p>
          <a:p>
            <a:endParaRPr lang="hr-HR" sz="2400" dirty="0">
              <a:latin typeface="Century Gothic" pitchFamily="34" charset="0"/>
            </a:endParaRPr>
          </a:p>
        </p:txBody>
      </p:sp>
      <p:sp>
        <p:nvSpPr>
          <p:cNvPr id="19460" name="Rectangle 1"/>
          <p:cNvSpPr>
            <a:spLocks noChangeArrowheads="1"/>
          </p:cNvSpPr>
          <p:nvPr/>
        </p:nvSpPr>
        <p:spPr bwMode="auto">
          <a:xfrm>
            <a:off x="241300" y="914400"/>
            <a:ext cx="8496300"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endParaRPr lang="hr-HR">
              <a:latin typeface="Segoe UI" pitchFamily="34" charset="0"/>
              <a:cs typeface="Segoe UI" pitchFamily="34" charset="0"/>
            </a:endParaRPr>
          </a:p>
          <a:p>
            <a:r>
              <a:rPr lang="en-US" b="1">
                <a:latin typeface="Segoe UI" pitchFamily="34" charset="0"/>
                <a:cs typeface="Segoe UI" pitchFamily="34" charset="0"/>
              </a:rPr>
              <a:t>Fundamentalnom analizom ispituju se ključni pokazatelji poslovanja kako bi se ustvrdilo financijsko «zdravlje» te dobio uvid o vrijednosti dionica promatranog poduzeća</a:t>
            </a:r>
            <a:r>
              <a:rPr lang="hr-HR" b="1">
                <a:latin typeface="Segoe UI" pitchFamily="34" charset="0"/>
                <a:cs typeface="Segoe UI" pitchFamily="34" charset="0"/>
              </a:rPr>
              <a:t>.</a:t>
            </a:r>
          </a:p>
          <a:p>
            <a:endParaRPr lang="hr-HR" b="1">
              <a:latin typeface="Segoe UI" pitchFamily="34" charset="0"/>
              <a:cs typeface="Segoe UI" pitchFamily="34" charset="0"/>
            </a:endParaRPr>
          </a:p>
          <a:p>
            <a:r>
              <a:rPr lang="en-US">
                <a:latin typeface="Segoe UI" pitchFamily="34" charset="0"/>
                <a:cs typeface="Segoe UI" pitchFamily="34" charset="0"/>
              </a:rPr>
              <a:t>Pokazatelje fundamentalne analize možemo podijeliti na nekoliko osnovnih vrsta :</a:t>
            </a:r>
            <a:endParaRPr lang="hr-HR">
              <a:latin typeface="Segoe UI" pitchFamily="34" charset="0"/>
              <a:cs typeface="Segoe UI" pitchFamily="34" charset="0"/>
            </a:endParaRPr>
          </a:p>
          <a:p>
            <a:r>
              <a:rPr lang="en-US">
                <a:latin typeface="Segoe UI" pitchFamily="34" charset="0"/>
                <a:cs typeface="Segoe UI" pitchFamily="34" charset="0"/>
              </a:rPr>
              <a:t> </a:t>
            </a:r>
            <a:endParaRPr lang="hr-HR">
              <a:latin typeface="Segoe UI" pitchFamily="34" charset="0"/>
              <a:cs typeface="Segoe UI" pitchFamily="34" charset="0"/>
            </a:endParaRPr>
          </a:p>
          <a:p>
            <a:r>
              <a:rPr lang="en-US" b="1">
                <a:latin typeface="Segoe UI" pitchFamily="34" charset="0"/>
                <a:cs typeface="Segoe UI" pitchFamily="34" charset="0"/>
              </a:rPr>
              <a:t>Pokazatelji likvidnosti</a:t>
            </a:r>
            <a:r>
              <a:rPr lang="en-US">
                <a:latin typeface="Segoe UI" pitchFamily="34" charset="0"/>
                <a:cs typeface="Segoe UI" pitchFamily="34" charset="0"/>
              </a:rPr>
              <a:t> – mjere sposobnost podmirivanja obveza analiziranog poduzeća</a:t>
            </a:r>
            <a:endParaRPr lang="hr-HR">
              <a:latin typeface="Segoe UI" pitchFamily="34" charset="0"/>
              <a:cs typeface="Segoe UI" pitchFamily="34" charset="0"/>
            </a:endParaRPr>
          </a:p>
          <a:p>
            <a:r>
              <a:rPr lang="en-US" b="1">
                <a:latin typeface="Segoe UI" pitchFamily="34" charset="0"/>
                <a:cs typeface="Segoe UI" pitchFamily="34" charset="0"/>
              </a:rPr>
              <a:t>Pokazatelji profitabilnosti</a:t>
            </a:r>
            <a:r>
              <a:rPr lang="en-US">
                <a:latin typeface="Segoe UI" pitchFamily="34" charset="0"/>
                <a:cs typeface="Segoe UI" pitchFamily="34" charset="0"/>
              </a:rPr>
              <a:t> – mjere sposobnost poduzeća da kontrolira svoje troškove te da generira odgovarajući povrat na inpute upotrebljene u poslovanju poduzeća</a:t>
            </a:r>
            <a:endParaRPr lang="hr-HR">
              <a:latin typeface="Segoe UI" pitchFamily="34" charset="0"/>
              <a:cs typeface="Segoe UI" pitchFamily="34" charset="0"/>
            </a:endParaRPr>
          </a:p>
          <a:p>
            <a:r>
              <a:rPr lang="en-US" b="1">
                <a:latin typeface="Segoe UI" pitchFamily="34" charset="0"/>
                <a:cs typeface="Segoe UI" pitchFamily="34" charset="0"/>
              </a:rPr>
              <a:t>Pokazatelji efikasnosti i aktivnosti</a:t>
            </a:r>
            <a:r>
              <a:rPr lang="en-US">
                <a:latin typeface="Segoe UI" pitchFamily="34" charset="0"/>
                <a:cs typeface="Segoe UI" pitchFamily="34" charset="0"/>
              </a:rPr>
              <a:t> –  daju nam informaciju o stupnju uspješnosti poduzeća u generiranju profitabilnosti</a:t>
            </a:r>
            <a:endParaRPr lang="hr-HR">
              <a:latin typeface="Segoe UI" pitchFamily="34" charset="0"/>
              <a:cs typeface="Segoe UI" pitchFamily="34" charset="0"/>
            </a:endParaRPr>
          </a:p>
          <a:p>
            <a:r>
              <a:rPr lang="en-US" b="1">
                <a:latin typeface="Segoe UI" pitchFamily="34" charset="0"/>
                <a:cs typeface="Segoe UI" pitchFamily="34" charset="0"/>
              </a:rPr>
              <a:t>Pokazatelji zaduženosti</a:t>
            </a:r>
            <a:r>
              <a:rPr lang="en-US">
                <a:latin typeface="Segoe UI" pitchFamily="34" charset="0"/>
                <a:cs typeface="Segoe UI" pitchFamily="34" charset="0"/>
              </a:rPr>
              <a:t>  - mjere stupanj zaduženosti poduzeća tj. opterećenje aktive obvezama i sposobnost uzimanja dodatnih (novih) obveza</a:t>
            </a:r>
            <a:endParaRPr lang="hr-HR">
              <a:latin typeface="Segoe UI" pitchFamily="34" charset="0"/>
              <a:cs typeface="Segoe UI"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64EB193B-6D76-4916-96C0-E56D206ED555}" type="slidenum">
              <a:rPr lang="en-US" smtClean="0">
                <a:latin typeface="Segoe UI" pitchFamily="34" charset="0"/>
                <a:cs typeface="Segoe UI" pitchFamily="34" charset="0"/>
              </a:rPr>
              <a:pPr eaLnBrk="1" fontAlgn="base" hangingPunct="1">
                <a:spcBef>
                  <a:spcPct val="0"/>
                </a:spcBef>
                <a:spcAft>
                  <a:spcPct val="0"/>
                </a:spcAft>
              </a:pPr>
              <a:t>18</a:t>
            </a:fld>
            <a:endParaRPr lang="en-US" smtClean="0">
              <a:latin typeface="Segoe UI" pitchFamily="34" charset="0"/>
              <a:cs typeface="Segoe UI" pitchFamily="34" charset="0"/>
            </a:endParaRPr>
          </a:p>
        </p:txBody>
      </p:sp>
      <p:sp>
        <p:nvSpPr>
          <p:cNvPr id="20483" name="Rectangle 9"/>
          <p:cNvSpPr>
            <a:spLocks noChangeArrowheads="1"/>
          </p:cNvSpPr>
          <p:nvPr/>
        </p:nvSpPr>
        <p:spPr bwMode="auto">
          <a:xfrm>
            <a:off x="250825" y="188913"/>
            <a:ext cx="9572625"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r-HR" sz="2800" dirty="0">
                <a:latin typeface="Century Gothic" pitchFamily="34" charset="0"/>
                <a:cs typeface="Segoe UI" pitchFamily="34" charset="0"/>
              </a:rPr>
              <a:t>4. TEHNIČKA ANALIZA</a:t>
            </a:r>
          </a:p>
          <a:p>
            <a:endParaRPr lang="hr-HR" sz="2400" dirty="0">
              <a:latin typeface="Century Gothic" pitchFamily="34" charset="0"/>
            </a:endParaRPr>
          </a:p>
        </p:txBody>
      </p:sp>
      <p:sp>
        <p:nvSpPr>
          <p:cNvPr id="20484" name="Rectangle 1"/>
          <p:cNvSpPr>
            <a:spLocks noChangeArrowheads="1"/>
          </p:cNvSpPr>
          <p:nvPr/>
        </p:nvSpPr>
        <p:spPr bwMode="auto">
          <a:xfrm>
            <a:off x="241300" y="1212850"/>
            <a:ext cx="4546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hr-HR" b="1">
                <a:latin typeface="Segoe UI" pitchFamily="34" charset="0"/>
                <a:cs typeface="Segoe UI" pitchFamily="34" charset="0"/>
              </a:rPr>
              <a:t>Tehnička analiza </a:t>
            </a:r>
            <a:r>
              <a:rPr lang="hr-HR">
                <a:latin typeface="Segoe UI" pitchFamily="34" charset="0"/>
                <a:cs typeface="Segoe UI" pitchFamily="34" charset="0"/>
              </a:rPr>
              <a:t>je metoda procjene cjenovnih kretanja dionica koja se ne temelji na fundamentima određene kompanije, već na pregledu povijesnih kretanja cijena i volumena trgovanja pojedine dionice. </a:t>
            </a:r>
          </a:p>
          <a:p>
            <a:endParaRPr lang="hr-HR">
              <a:latin typeface="Segoe UI" pitchFamily="34" charset="0"/>
              <a:cs typeface="Segoe UI" pitchFamily="34" charset="0"/>
            </a:endParaRPr>
          </a:p>
          <a:p>
            <a:r>
              <a:rPr lang="en-US" b="1">
                <a:latin typeface="Segoe UI" pitchFamily="34" charset="0"/>
                <a:cs typeface="Segoe UI" pitchFamily="34" charset="0"/>
              </a:rPr>
              <a:t>Glavni zadatak tehničke analize</a:t>
            </a:r>
            <a:r>
              <a:rPr lang="en-US">
                <a:latin typeface="Segoe UI" pitchFamily="34" charset="0"/>
                <a:cs typeface="Segoe UI" pitchFamily="34" charset="0"/>
              </a:rPr>
              <a:t> je pokušati očitati pravila ponašanja cijene u prošlosti te shodno tomu rano identificirati moguća kretanja u budućnosti.</a:t>
            </a:r>
            <a:endParaRPr lang="hr-HR">
              <a:latin typeface="Segoe UI" pitchFamily="34" charset="0"/>
              <a:cs typeface="Segoe UI" pitchFamily="34" charset="0"/>
            </a:endParaRPr>
          </a:p>
          <a:p>
            <a:endParaRPr lang="hr-HR">
              <a:latin typeface="Segoe UI" pitchFamily="34" charset="0"/>
              <a:cs typeface="Segoe UI" pitchFamily="34" charset="0"/>
            </a:endParaRPr>
          </a:p>
          <a:p>
            <a:r>
              <a:rPr lang="hr-HR" b="1">
                <a:latin typeface="Segoe UI" pitchFamily="34" charset="0"/>
                <a:cs typeface="Segoe UI" pitchFamily="34" charset="0"/>
              </a:rPr>
              <a:t>Metode tehničke analize</a:t>
            </a:r>
            <a:r>
              <a:rPr lang="hr-HR">
                <a:latin typeface="Segoe UI" pitchFamily="34" charset="0"/>
                <a:cs typeface="Segoe UI" pitchFamily="34" charset="0"/>
              </a:rPr>
              <a:t> zasnivaju se na logici koja tvrdi da je ponašanje ulagača predvidljivo, te da će gotovo svi iskusni investitori kupovati dionice u uzlaznom trendu, a prodavati u silaznom.</a:t>
            </a:r>
          </a:p>
        </p:txBody>
      </p:sp>
      <p:pic>
        <p:nvPicPr>
          <p:cNvPr id="20485" name="Picture 3" descr="D:\FAX\PLANIRANJE GRADITELJSKIH INVESTICIJA\stockmarke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7900" y="765175"/>
            <a:ext cx="8208963" cy="547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Slide Number Placeholder 3"/>
          <p:cNvSpPr txBox="1">
            <a:spLocks noGrp="1"/>
          </p:cNvSpPr>
          <p:nvPr/>
        </p:nvSpPr>
        <p:spPr bwMode="auto">
          <a:xfrm>
            <a:off x="8666163" y="6492875"/>
            <a:ext cx="4778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650CDE95-E24E-4EA4-BAAF-1CDBB0A7149D}" type="slidenum">
              <a:rPr lang="en-US" sz="1200">
                <a:latin typeface="Century Gothic" pitchFamily="34" charset="0"/>
              </a:rPr>
              <a:pPr algn="r" eaLnBrk="1" hangingPunct="1"/>
              <a:t>19</a:t>
            </a:fld>
            <a:endParaRPr lang="en-US" sz="1200">
              <a:latin typeface="Century Gothic" pitchFamily="34" charset="0"/>
            </a:endParaRPr>
          </a:p>
        </p:txBody>
      </p:sp>
      <p:sp>
        <p:nvSpPr>
          <p:cNvPr id="21507" name="Rectangle 5"/>
          <p:cNvSpPr>
            <a:spLocks noChangeArrowheads="1"/>
          </p:cNvSpPr>
          <p:nvPr/>
        </p:nvSpPr>
        <p:spPr bwMode="auto">
          <a:xfrm>
            <a:off x="468313" y="1081088"/>
            <a:ext cx="8207375"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atin typeface="Segoe UI" pitchFamily="34" charset="0"/>
                <a:cs typeface="Segoe UI" pitchFamily="34" charset="0"/>
              </a:rPr>
              <a:t>Ako potražnja premašuje ponudu, cijena mora porasti. Ako ponuda premašuje potražnju, cijena mora pasti. Ovaj je obrazac temelj svih ekonomskih i fundamentalnih predviđanja.</a:t>
            </a:r>
            <a:endParaRPr lang="hr-HR">
              <a:latin typeface="Segoe UI" pitchFamily="34" charset="0"/>
              <a:cs typeface="Segoe UI" pitchFamily="34" charset="0"/>
            </a:endParaRPr>
          </a:p>
          <a:p>
            <a:endParaRPr lang="hr-HR">
              <a:latin typeface="Segoe UI" pitchFamily="34" charset="0"/>
              <a:cs typeface="Segoe UI" pitchFamily="34" charset="0"/>
            </a:endParaRPr>
          </a:p>
          <a:p>
            <a:endParaRPr lang="hr-HR" b="1">
              <a:latin typeface="Segoe UI" pitchFamily="34" charset="0"/>
              <a:cs typeface="Segoe UI" pitchFamily="34" charset="0"/>
            </a:endParaRPr>
          </a:p>
          <a:p>
            <a:endParaRPr lang="hr-HR" b="1">
              <a:latin typeface="Segoe UI" pitchFamily="34" charset="0"/>
              <a:cs typeface="Segoe UI" pitchFamily="34" charset="0"/>
            </a:endParaRPr>
          </a:p>
          <a:p>
            <a:endParaRPr lang="hr-HR" b="1">
              <a:latin typeface="Segoe UI" pitchFamily="34" charset="0"/>
              <a:cs typeface="Segoe UI" pitchFamily="34" charset="0"/>
            </a:endParaRPr>
          </a:p>
          <a:p>
            <a:endParaRPr lang="hr-HR" b="1">
              <a:latin typeface="Segoe UI" pitchFamily="34" charset="0"/>
              <a:cs typeface="Segoe UI" pitchFamily="34" charset="0"/>
            </a:endParaRPr>
          </a:p>
          <a:p>
            <a:endParaRPr lang="hr-HR" b="1">
              <a:latin typeface="Segoe UI" pitchFamily="34" charset="0"/>
              <a:cs typeface="Segoe UI" pitchFamily="34" charset="0"/>
            </a:endParaRPr>
          </a:p>
          <a:p>
            <a:endParaRPr lang="hr-HR" b="1">
              <a:latin typeface="Segoe UI" pitchFamily="34" charset="0"/>
              <a:cs typeface="Segoe UI" pitchFamily="34" charset="0"/>
            </a:endParaRPr>
          </a:p>
          <a:p>
            <a:endParaRPr lang="hr-HR" b="1">
              <a:latin typeface="Segoe UI" pitchFamily="34" charset="0"/>
              <a:cs typeface="Segoe UI" pitchFamily="34" charset="0"/>
            </a:endParaRPr>
          </a:p>
          <a:p>
            <a:endParaRPr lang="hr-HR" b="1">
              <a:latin typeface="Segoe UI" pitchFamily="34" charset="0"/>
              <a:cs typeface="Segoe UI" pitchFamily="34" charset="0"/>
            </a:endParaRPr>
          </a:p>
          <a:p>
            <a:endParaRPr lang="hr-HR" b="1">
              <a:latin typeface="Segoe UI" pitchFamily="34" charset="0"/>
              <a:cs typeface="Segoe UI" pitchFamily="34" charset="0"/>
            </a:endParaRPr>
          </a:p>
          <a:p>
            <a:r>
              <a:rPr lang="en-US" b="1">
                <a:latin typeface="Segoe UI" pitchFamily="34" charset="0"/>
                <a:cs typeface="Segoe UI" pitchFamily="34" charset="0"/>
              </a:rPr>
              <a:t>Koncept trenda</a:t>
            </a:r>
            <a:r>
              <a:rPr lang="en-US">
                <a:latin typeface="Segoe UI" pitchFamily="34" charset="0"/>
                <a:cs typeface="Segoe UI" pitchFamily="34" charset="0"/>
              </a:rPr>
              <a:t> je apsolutno neophodan za tehnički pristup.</a:t>
            </a:r>
            <a:r>
              <a:rPr lang="hr-HR">
                <a:latin typeface="Segoe UI" pitchFamily="34" charset="0"/>
                <a:cs typeface="Segoe UI" pitchFamily="34" charset="0"/>
              </a:rPr>
              <a:t> </a:t>
            </a:r>
            <a:r>
              <a:rPr lang="en-US">
                <a:latin typeface="Segoe UI" pitchFamily="34" charset="0"/>
                <a:cs typeface="Segoe UI" pitchFamily="34" charset="0"/>
              </a:rPr>
              <a:t>Cijeli smisao prikazivanja kretanja cijena na grafikonima je identificirati trendove u ranoj fazi razvoja u svrhu trgovanja u smjeru tih trendova. Međutim, cijeli pristup slijeđenja trenda sastoji se u iskorištavanju trenutačnog trenda sve dok ne pokaže signale obrata.</a:t>
            </a:r>
            <a:endParaRPr lang="hr-HR">
              <a:latin typeface="Segoe UI" pitchFamily="34" charset="0"/>
              <a:cs typeface="Segoe UI" pitchFamily="34" charset="0"/>
            </a:endParaRPr>
          </a:p>
          <a:p>
            <a:endParaRPr lang="hr-HR">
              <a:latin typeface="Segoe UI" pitchFamily="34" charset="0"/>
              <a:cs typeface="Segoe UI" pitchFamily="34" charset="0"/>
            </a:endParaRPr>
          </a:p>
          <a:p>
            <a:endParaRPr lang="hr-HR">
              <a:latin typeface="Segoe UI" pitchFamily="34" charset="0"/>
              <a:cs typeface="Segoe UI" pitchFamily="34" charset="0"/>
            </a:endParaRPr>
          </a:p>
        </p:txBody>
      </p:sp>
      <p:sp>
        <p:nvSpPr>
          <p:cNvPr id="21508" name="Rectangle 8"/>
          <p:cNvSpPr>
            <a:spLocks noChangeArrowheads="1"/>
          </p:cNvSpPr>
          <p:nvPr/>
        </p:nvSpPr>
        <p:spPr bwMode="auto">
          <a:xfrm>
            <a:off x="250825" y="188913"/>
            <a:ext cx="9572625"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r-HR" sz="2800" dirty="0">
                <a:latin typeface="Century Gothic" pitchFamily="34" charset="0"/>
                <a:cs typeface="Segoe UI" pitchFamily="34" charset="0"/>
              </a:rPr>
              <a:t>4.1. PRETPOSTAVKE NA KOJIMA SE TEMELJI TEH. PRISTUP</a:t>
            </a:r>
          </a:p>
          <a:p>
            <a:endParaRPr lang="hr-HR" sz="2400" dirty="0">
              <a:latin typeface="Century Gothic" pitchFamily="34" charset="0"/>
            </a:endParaRPr>
          </a:p>
        </p:txBody>
      </p:sp>
      <p:pic>
        <p:nvPicPr>
          <p:cNvPr id="21510" name="Picture 7" descr="C:\Users\Stipe\Downloads\Screen Shot 2014-02-07 at 21.40.5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7813" y="2060575"/>
            <a:ext cx="5486400"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Slide Number Placeholder 2"/>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0A29FBCC-685C-4A17-8B4E-F2E88BC6A3C9}" type="slidenum">
              <a:rPr lang="en-US" smtClean="0">
                <a:latin typeface="Segoe UI" pitchFamily="34" charset="0"/>
                <a:cs typeface="Segoe UI" pitchFamily="34" charset="0"/>
              </a:rPr>
              <a:pPr eaLnBrk="1" fontAlgn="base" hangingPunct="1">
                <a:spcBef>
                  <a:spcPct val="0"/>
                </a:spcBef>
                <a:spcAft>
                  <a:spcPct val="0"/>
                </a:spcAft>
              </a:pPr>
              <a:t>2</a:t>
            </a:fld>
            <a:endParaRPr lang="en-US" smtClean="0">
              <a:latin typeface="Segoe UI" pitchFamily="34" charset="0"/>
              <a:cs typeface="Segoe UI" pitchFamily="34" charset="0"/>
            </a:endParaRPr>
          </a:p>
        </p:txBody>
      </p:sp>
      <p:sp>
        <p:nvSpPr>
          <p:cNvPr id="5123" name="Rectangle 1"/>
          <p:cNvSpPr>
            <a:spLocks noChangeArrowheads="1"/>
          </p:cNvSpPr>
          <p:nvPr/>
        </p:nvSpPr>
        <p:spPr bwMode="auto">
          <a:xfrm>
            <a:off x="250825" y="160338"/>
            <a:ext cx="8497888" cy="649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endParaRPr lang="hr-HR" sz="1600">
              <a:latin typeface="Century Gothic" pitchFamily="34" charset="0"/>
              <a:cs typeface="Times New Roman" pitchFamily="18" charset="0"/>
            </a:endParaRPr>
          </a:p>
          <a:p>
            <a:pPr algn="just"/>
            <a:endParaRPr lang="hr-HR" sz="1600" b="1">
              <a:latin typeface="Segoe UI" pitchFamily="34" charset="0"/>
              <a:cs typeface="Segoe UI" pitchFamily="34" charset="0"/>
            </a:endParaRPr>
          </a:p>
          <a:p>
            <a:pPr algn="just"/>
            <a:endParaRPr lang="hr-HR" sz="1600" b="1">
              <a:latin typeface="Segoe UI" pitchFamily="34" charset="0"/>
              <a:cs typeface="Segoe UI" pitchFamily="34" charset="0"/>
            </a:endParaRPr>
          </a:p>
          <a:p>
            <a:pPr algn="just"/>
            <a:r>
              <a:rPr lang="en-US" sz="1600" b="1">
                <a:latin typeface="Segoe UI" pitchFamily="34" charset="0"/>
                <a:cs typeface="Segoe UI" pitchFamily="34" charset="0"/>
              </a:rPr>
              <a:t>Financijska analiza je skup tehnika za pretvaranje podataka iz financijskih izvještaja u informacije relevantne za upravljanje. Usmjerena je na dio računovodstvenih informacija iz financijskih izvještaja.</a:t>
            </a:r>
            <a:endParaRPr lang="hr-HR" sz="1600" b="1">
              <a:latin typeface="Segoe UI" pitchFamily="34" charset="0"/>
              <a:cs typeface="Segoe UI" pitchFamily="34" charset="0"/>
            </a:endParaRPr>
          </a:p>
          <a:p>
            <a:endParaRPr lang="hr-HR" sz="1600">
              <a:latin typeface="Segoe UI" pitchFamily="34" charset="0"/>
              <a:cs typeface="Segoe UI" pitchFamily="34" charset="0"/>
            </a:endParaRPr>
          </a:p>
          <a:p>
            <a:r>
              <a:rPr lang="hr-HR" sz="2000">
                <a:latin typeface="Century Gothic" pitchFamily="34" charset="0"/>
              </a:rPr>
              <a:t>•</a:t>
            </a:r>
            <a:r>
              <a:rPr lang="hr-HR" sz="2000">
                <a:latin typeface="Segoe UI" pitchFamily="34" charset="0"/>
                <a:cs typeface="Segoe UI" pitchFamily="34" charset="0"/>
              </a:rPr>
              <a:t> </a:t>
            </a:r>
            <a:r>
              <a:rPr lang="hr-HR" sz="1600"/>
              <a:t>Financijska analiza projekta sastavni je i najvažniji dio investicijske studije. </a:t>
            </a:r>
            <a:endParaRPr lang="hr-HR" sz="1600">
              <a:latin typeface="Segoe UI" pitchFamily="34" charset="0"/>
              <a:cs typeface="Segoe UI" pitchFamily="34" charset="0"/>
            </a:endParaRPr>
          </a:p>
          <a:p>
            <a:r>
              <a:rPr lang="hr-HR" sz="2000">
                <a:latin typeface="Century Gothic" pitchFamily="34" charset="0"/>
              </a:rPr>
              <a:t>•</a:t>
            </a:r>
            <a:r>
              <a:rPr lang="hr-HR" sz="1600">
                <a:latin typeface="Segoe UI" pitchFamily="34" charset="0"/>
                <a:cs typeface="Segoe UI" pitchFamily="34" charset="0"/>
              </a:rPr>
              <a:t> </a:t>
            </a:r>
            <a:r>
              <a:rPr lang="hr-HR" sz="1600"/>
              <a:t>Pouzdanost financijske analize ovisi o količini i točnosti informacija o projektu. </a:t>
            </a:r>
            <a:endParaRPr lang="hr-HR" sz="1600">
              <a:latin typeface="Segoe UI" pitchFamily="34" charset="0"/>
              <a:cs typeface="Segoe UI" pitchFamily="34" charset="0"/>
            </a:endParaRPr>
          </a:p>
          <a:p>
            <a:r>
              <a:rPr lang="hr-HR" sz="2000">
                <a:latin typeface="Century Gothic" pitchFamily="34" charset="0"/>
              </a:rPr>
              <a:t>•</a:t>
            </a:r>
            <a:r>
              <a:rPr lang="hr-HR" sz="1600">
                <a:latin typeface="Segoe UI" pitchFamily="34" charset="0"/>
                <a:cs typeface="Segoe UI" pitchFamily="34" charset="0"/>
              </a:rPr>
              <a:t> </a:t>
            </a:r>
            <a:r>
              <a:rPr lang="hr-HR" sz="1600"/>
              <a:t>Analiza se ustvari sastoji od niza tablica. </a:t>
            </a:r>
          </a:p>
          <a:p>
            <a:r>
              <a:rPr lang="hr-HR" sz="2000">
                <a:latin typeface="Century Gothic" pitchFamily="34" charset="0"/>
              </a:rPr>
              <a:t>•</a:t>
            </a:r>
            <a:r>
              <a:rPr lang="hr-HR" sz="1600">
                <a:latin typeface="Century Gothic" pitchFamily="34" charset="0"/>
              </a:rPr>
              <a:t> </a:t>
            </a:r>
            <a:r>
              <a:rPr lang="hr-HR" sz="1600"/>
              <a:t>Tablica ima najmanje četiri i prikazuju sljedeće podatke kroz cijeli vremenski horizont investicijskog projekta:</a:t>
            </a:r>
          </a:p>
          <a:p>
            <a:endParaRPr lang="hr-HR" sz="1600">
              <a:latin typeface="Segoe UI" pitchFamily="34" charset="0"/>
              <a:cs typeface="Segoe UI" pitchFamily="34" charset="0"/>
            </a:endParaRPr>
          </a:p>
          <a:p>
            <a:r>
              <a:rPr lang="en-US" sz="1600"/>
              <a:t>-ULAGANJA : zemljište,građevine,oprema i zamjena opreme,investicijsko održavanje,licence, patenti,izdaci prije proizvodnje,troškovi ulaganja,obrtni kapital,</a:t>
            </a:r>
            <a:r>
              <a:rPr lang="en-US" sz="1600" i="1"/>
              <a:t>ukupna ulaganja</a:t>
            </a:r>
            <a:r>
              <a:rPr lang="en-US" sz="1600"/>
              <a:t> </a:t>
            </a:r>
            <a:endParaRPr lang="hr-HR" sz="1600"/>
          </a:p>
          <a:p>
            <a:r>
              <a:rPr lang="en-US" sz="1600"/>
              <a:t>-TROŠKOVI I PRIHODI: sirovine,rad,energija,održavanje,opći pogonski troškovi,administrativni troškovi,troškovi prodaje,</a:t>
            </a:r>
            <a:r>
              <a:rPr lang="en-US" sz="1600" i="1"/>
              <a:t>ukupni troškovi</a:t>
            </a:r>
            <a:r>
              <a:rPr lang="en-US" sz="1600"/>
              <a:t>,</a:t>
            </a:r>
            <a:r>
              <a:rPr lang="en-US" sz="1600" i="1"/>
              <a:t>prihodi</a:t>
            </a:r>
            <a:r>
              <a:rPr lang="en-US" sz="1600"/>
              <a:t> </a:t>
            </a:r>
            <a:endParaRPr lang="hr-HR" sz="1600"/>
          </a:p>
          <a:p>
            <a:r>
              <a:rPr lang="en-US" sz="1600"/>
              <a:t>-IZVORI FINANCIRANJA: vlastiti kapital investitora,kapital ostalih ulagača,nepovratna sredstva, zajmovi,ukupno financiranje</a:t>
            </a:r>
            <a:endParaRPr lang="hr-HR" sz="1600"/>
          </a:p>
          <a:p>
            <a:r>
              <a:rPr lang="en-US" sz="1600"/>
              <a:t>-ANALIZA NOVČANIH TOKOVA-FINANCIJSKA ODRŽIVOST: ukupni financijski izvori ,prihodi od prodaje,ukupni troškovi,troškovi ulaganja,otplate zajmova,kamate,porezi,</a:t>
            </a:r>
            <a:r>
              <a:rPr lang="en-US" sz="1600" i="1"/>
              <a:t>ukupni novčani tok,</a:t>
            </a:r>
            <a:r>
              <a:rPr lang="en-US" sz="1600"/>
              <a:t> </a:t>
            </a:r>
            <a:r>
              <a:rPr lang="en-US" sz="1600" i="1"/>
              <a:t>kumulirani ukupni novčani tok</a:t>
            </a:r>
            <a:endParaRPr lang="hr-HR" sz="1600"/>
          </a:p>
          <a:p>
            <a:endParaRPr lang="hr-HR" sz="1600">
              <a:latin typeface="Segoe UI" pitchFamily="34" charset="0"/>
              <a:cs typeface="Segoe UI" pitchFamily="34" charset="0"/>
            </a:endParaRPr>
          </a:p>
          <a:p>
            <a:endParaRPr lang="hr-HR" sz="1600">
              <a:latin typeface="Century Gothic" pitchFamily="34" charset="0"/>
            </a:endParaRPr>
          </a:p>
          <a:p>
            <a:endParaRPr lang="hr-HR" sz="1600">
              <a:latin typeface="Century Gothic" pitchFamily="34" charset="0"/>
            </a:endParaRPr>
          </a:p>
        </p:txBody>
      </p:sp>
      <p:sp>
        <p:nvSpPr>
          <p:cNvPr id="5124" name="Rectangle 7"/>
          <p:cNvSpPr>
            <a:spLocks noChangeArrowheads="1"/>
          </p:cNvSpPr>
          <p:nvPr/>
        </p:nvSpPr>
        <p:spPr bwMode="auto">
          <a:xfrm>
            <a:off x="250825" y="188913"/>
            <a:ext cx="442460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r-HR" sz="2800" dirty="0">
                <a:latin typeface="Century Gothic" pitchFamily="34" charset="0"/>
                <a:cs typeface="Segoe UI" pitchFamily="34" charset="0"/>
              </a:rPr>
              <a:t>1. FINANCIJSKA ANALIZA</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Slide Number Placeholder 3"/>
          <p:cNvSpPr txBox="1">
            <a:spLocks noGrp="1"/>
          </p:cNvSpPr>
          <p:nvPr/>
        </p:nvSpPr>
        <p:spPr bwMode="auto">
          <a:xfrm>
            <a:off x="8666163" y="6492875"/>
            <a:ext cx="4778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136CC80D-DC1D-4666-81C6-C08CB59CC8A4}" type="slidenum">
              <a:rPr lang="en-US" sz="1200">
                <a:latin typeface="Century Gothic" pitchFamily="34" charset="0"/>
              </a:rPr>
              <a:pPr algn="r" eaLnBrk="1" hangingPunct="1"/>
              <a:t>20</a:t>
            </a:fld>
            <a:endParaRPr lang="en-US" sz="1200">
              <a:latin typeface="Century Gothic" pitchFamily="34" charset="0"/>
            </a:endParaRPr>
          </a:p>
        </p:txBody>
      </p:sp>
      <p:sp>
        <p:nvSpPr>
          <p:cNvPr id="22531" name="Rectangle 8"/>
          <p:cNvSpPr>
            <a:spLocks noChangeArrowheads="1"/>
          </p:cNvSpPr>
          <p:nvPr/>
        </p:nvSpPr>
        <p:spPr bwMode="auto">
          <a:xfrm>
            <a:off x="250825" y="188913"/>
            <a:ext cx="9572625"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r-HR" sz="2800" dirty="0">
                <a:latin typeface="Century Gothic" pitchFamily="34" charset="0"/>
                <a:cs typeface="Segoe UI" pitchFamily="34" charset="0"/>
              </a:rPr>
              <a:t>5. HORIZONTALNA ANALIZA</a:t>
            </a:r>
          </a:p>
          <a:p>
            <a:endParaRPr lang="hr-HR" sz="2400" dirty="0">
              <a:latin typeface="Century Gothic" pitchFamily="34" charset="0"/>
            </a:endParaRPr>
          </a:p>
        </p:txBody>
      </p:sp>
      <p:sp>
        <p:nvSpPr>
          <p:cNvPr id="22533" name="Rectangle 5"/>
          <p:cNvSpPr>
            <a:spLocks noChangeArrowheads="1"/>
          </p:cNvSpPr>
          <p:nvPr/>
        </p:nvSpPr>
        <p:spPr bwMode="auto">
          <a:xfrm>
            <a:off x="617538" y="1092200"/>
            <a:ext cx="782955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a:latin typeface="Segoe UI" pitchFamily="34" charset="0"/>
                <a:cs typeface="Segoe UI" pitchFamily="34" charset="0"/>
              </a:rPr>
              <a:t>Komparativna analiza promjena u apsolutnim iznosima i strukturi između baznog razdoblja i proteklih razdoblja. </a:t>
            </a:r>
            <a:endParaRPr lang="hr-HR" sz="1600">
              <a:latin typeface="Segoe UI" pitchFamily="34" charset="0"/>
              <a:cs typeface="Segoe UI" pitchFamily="34" charset="0"/>
            </a:endParaRPr>
          </a:p>
          <a:p>
            <a:r>
              <a:rPr lang="en-US" sz="1600">
                <a:latin typeface="Segoe UI" pitchFamily="34" charset="0"/>
                <a:cs typeface="Segoe UI" pitchFamily="34" charset="0"/>
              </a:rPr>
              <a:t>Osnova analize je sagledavanje promjene toka u vremenu, čime se uočava tendencija i dinamika promjena pojedinih pozicija temeljnih financijskih izvještaja.</a:t>
            </a:r>
            <a:endParaRPr lang="hr-HR" sz="1600">
              <a:latin typeface="Segoe UI" pitchFamily="34" charset="0"/>
              <a:cs typeface="Segoe UI" pitchFamily="34" charset="0"/>
            </a:endParaRPr>
          </a:p>
        </p:txBody>
      </p:sp>
      <p:sp>
        <p:nvSpPr>
          <p:cNvPr id="22534" name="Rectangle 8"/>
          <p:cNvSpPr>
            <a:spLocks noChangeArrowheads="1"/>
          </p:cNvSpPr>
          <p:nvPr/>
        </p:nvSpPr>
        <p:spPr bwMode="auto">
          <a:xfrm>
            <a:off x="630238" y="2565400"/>
            <a:ext cx="5454650"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hr-HR" sz="2000" b="1">
                <a:latin typeface="Segoe UI" pitchFamily="34" charset="0"/>
                <a:cs typeface="Segoe UI" pitchFamily="34" charset="0"/>
              </a:rPr>
              <a:t>VRIJEME</a:t>
            </a:r>
            <a:r>
              <a:rPr lang="hr-HR" sz="1600">
                <a:latin typeface="Segoe UI" pitchFamily="34" charset="0"/>
                <a:cs typeface="Segoe UI" pitchFamily="34" charset="0"/>
              </a:rPr>
              <a:t> je </a:t>
            </a:r>
            <a:r>
              <a:rPr lang="hr-HR" sz="1600" b="1">
                <a:latin typeface="Segoe UI" pitchFamily="34" charset="0"/>
                <a:cs typeface="Segoe UI" pitchFamily="34" charset="0"/>
              </a:rPr>
              <a:t>k</a:t>
            </a:r>
            <a:r>
              <a:rPr lang="en-US" sz="1600" b="1">
                <a:latin typeface="Segoe UI" pitchFamily="34" charset="0"/>
                <a:cs typeface="Segoe UI" pitchFamily="34" charset="0"/>
              </a:rPr>
              <a:t>ljučna varijabla </a:t>
            </a:r>
            <a:endParaRPr lang="hr-HR" sz="1600" b="1">
              <a:latin typeface="Segoe UI" pitchFamily="34" charset="0"/>
              <a:cs typeface="Segoe UI" pitchFamily="34" charset="0"/>
            </a:endParaRPr>
          </a:p>
          <a:p>
            <a:pPr eaLnBrk="0" hangingPunct="0"/>
            <a:r>
              <a:rPr lang="en-US" sz="1600">
                <a:latin typeface="Segoe UI" pitchFamily="34" charset="0"/>
                <a:cs typeface="Segoe UI" pitchFamily="34" charset="0"/>
              </a:rPr>
              <a:t>usporedbom elemenata financijskih izvještaja, iskazanih u novčanim jedinicama, između dva ili više razdoblja donosi se zaključak o kretanju pojave kroz promatrano razdoblje.</a:t>
            </a:r>
            <a:endParaRPr lang="hr-HR" sz="1600">
              <a:latin typeface="Segoe UI" pitchFamily="34" charset="0"/>
              <a:cs typeface="Segoe UI" pitchFamily="34" charset="0"/>
            </a:endParaRPr>
          </a:p>
        </p:txBody>
      </p:sp>
      <p:sp>
        <p:nvSpPr>
          <p:cNvPr id="22535" name="Rectangle 9"/>
          <p:cNvSpPr>
            <a:spLocks noChangeArrowheads="1"/>
          </p:cNvSpPr>
          <p:nvPr/>
        </p:nvSpPr>
        <p:spPr bwMode="auto">
          <a:xfrm>
            <a:off x="620713" y="4508500"/>
            <a:ext cx="5716587"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r-HR" b="1">
                <a:latin typeface="Segoe UI" pitchFamily="34" charset="0"/>
                <a:cs typeface="Segoe UI" pitchFamily="34" charset="0"/>
              </a:rPr>
              <a:t>1</a:t>
            </a:r>
            <a:r>
              <a:rPr lang="en-US" b="1">
                <a:latin typeface="Segoe UI" pitchFamily="34" charset="0"/>
                <a:cs typeface="Segoe UI" pitchFamily="34" charset="0"/>
              </a:rPr>
              <a:t> korak </a:t>
            </a:r>
            <a:r>
              <a:rPr lang="hr-HR" b="1">
                <a:latin typeface="Segoe UI" pitchFamily="34" charset="0"/>
                <a:cs typeface="Segoe UI" pitchFamily="34" charset="0"/>
              </a:rPr>
              <a:t> </a:t>
            </a:r>
            <a:r>
              <a:rPr lang="en-US" sz="1600">
                <a:latin typeface="Segoe UI" pitchFamily="34" charset="0"/>
                <a:cs typeface="Segoe UI" pitchFamily="34" charset="0"/>
              </a:rPr>
              <a:t>je da se izračuna razlika između tekuće i prethodne </a:t>
            </a:r>
            <a:r>
              <a:rPr lang="hr-HR" sz="1600">
                <a:latin typeface="Segoe UI" pitchFamily="34" charset="0"/>
                <a:cs typeface="Segoe UI" pitchFamily="34" charset="0"/>
              </a:rPr>
              <a:t>	</a:t>
            </a:r>
            <a:r>
              <a:rPr lang="en-US" sz="1600">
                <a:latin typeface="Segoe UI" pitchFamily="34" charset="0"/>
                <a:cs typeface="Segoe UI" pitchFamily="34" charset="0"/>
              </a:rPr>
              <a:t>godine</a:t>
            </a:r>
            <a:endParaRPr lang="hr-HR" sz="1600">
              <a:latin typeface="Segoe UI" pitchFamily="34" charset="0"/>
              <a:cs typeface="Segoe UI" pitchFamily="34" charset="0"/>
            </a:endParaRPr>
          </a:p>
          <a:p>
            <a:endParaRPr lang="hr-HR" b="1">
              <a:latin typeface="Segoe UI" pitchFamily="34" charset="0"/>
              <a:cs typeface="Segoe UI" pitchFamily="34" charset="0"/>
            </a:endParaRPr>
          </a:p>
          <a:p>
            <a:r>
              <a:rPr lang="hr-HR" b="1">
                <a:latin typeface="Segoe UI" pitchFamily="34" charset="0"/>
                <a:cs typeface="Segoe UI" pitchFamily="34" charset="0"/>
              </a:rPr>
              <a:t>2 korak  </a:t>
            </a:r>
            <a:r>
              <a:rPr lang="hr-HR" sz="1600">
                <a:latin typeface="Segoe UI" pitchFamily="34" charset="0"/>
                <a:cs typeface="Segoe UI" pitchFamily="34" charset="0"/>
              </a:rPr>
              <a:t>je </a:t>
            </a:r>
            <a:r>
              <a:rPr lang="en-US" sz="1600">
                <a:latin typeface="Segoe UI" pitchFamily="34" charset="0"/>
                <a:cs typeface="Segoe UI" pitchFamily="34" charset="0"/>
              </a:rPr>
              <a:t>izražavanje te razlike u postocima</a:t>
            </a:r>
            <a:endParaRPr lang="hr-HR" sz="1600">
              <a:latin typeface="Segoe UI" pitchFamily="34" charset="0"/>
              <a:cs typeface="Segoe UI" pitchFamily="34" charset="0"/>
            </a:endParaRPr>
          </a:p>
        </p:txBody>
      </p:sp>
      <p:pic>
        <p:nvPicPr>
          <p:cNvPr id="22536" name="Picture 8" descr="C:\Users\Alajdin\Downloads\hourglass_pjescani_sat_shutt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37300" y="2162175"/>
            <a:ext cx="2566988" cy="260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9" descr="C:\Users\Alajdin\Downloads\postota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52431" y="4652963"/>
            <a:ext cx="1531937"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Slide Number Placeholder 3"/>
          <p:cNvSpPr txBox="1">
            <a:spLocks noGrp="1"/>
          </p:cNvSpPr>
          <p:nvPr/>
        </p:nvSpPr>
        <p:spPr bwMode="auto">
          <a:xfrm>
            <a:off x="8666163" y="6492875"/>
            <a:ext cx="4778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40CA9BF8-8AC8-4208-B957-263761C6DA60}" type="slidenum">
              <a:rPr lang="en-US" sz="1200">
                <a:latin typeface="Century Gothic" pitchFamily="34" charset="0"/>
              </a:rPr>
              <a:pPr algn="r" eaLnBrk="1" hangingPunct="1"/>
              <a:t>21</a:t>
            </a:fld>
            <a:endParaRPr lang="en-US" sz="1200">
              <a:latin typeface="Century Gothic" pitchFamily="34" charset="0"/>
            </a:endParaRPr>
          </a:p>
        </p:txBody>
      </p:sp>
      <p:sp>
        <p:nvSpPr>
          <p:cNvPr id="23555" name="Rectangle 8"/>
          <p:cNvSpPr>
            <a:spLocks noChangeArrowheads="1"/>
          </p:cNvSpPr>
          <p:nvPr/>
        </p:nvSpPr>
        <p:spPr bwMode="auto">
          <a:xfrm>
            <a:off x="250825" y="188913"/>
            <a:ext cx="9572625"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r-HR" sz="2800" dirty="0">
                <a:latin typeface="Century Gothic" pitchFamily="34" charset="0"/>
                <a:cs typeface="Segoe UI" pitchFamily="34" charset="0"/>
              </a:rPr>
              <a:t>6. VERTIKALNA ANALIZA</a:t>
            </a:r>
          </a:p>
          <a:p>
            <a:endParaRPr lang="hr-HR" sz="2400" dirty="0">
              <a:latin typeface="Century Gothic" pitchFamily="34" charset="0"/>
            </a:endParaRPr>
          </a:p>
        </p:txBody>
      </p:sp>
      <p:sp>
        <p:nvSpPr>
          <p:cNvPr id="23557" name="Rectangle 6"/>
          <p:cNvSpPr>
            <a:spLocks noChangeArrowheads="1"/>
          </p:cNvSpPr>
          <p:nvPr/>
        </p:nvSpPr>
        <p:spPr bwMode="auto">
          <a:xfrm>
            <a:off x="755650" y="1268413"/>
            <a:ext cx="5040313" cy="427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1600">
                <a:latin typeface="Segoe UI" pitchFamily="34" charset="0"/>
                <a:cs typeface="Segoe UI" pitchFamily="34" charset="0"/>
              </a:rPr>
              <a:t>Koristi strukturu (postotke) s ciljem da se ukaže na relacije između pojedinih dijelova istog financijskog izvještaja. </a:t>
            </a:r>
            <a:endParaRPr lang="hr-HR" sz="1600">
              <a:latin typeface="Segoe UI" pitchFamily="34" charset="0"/>
              <a:cs typeface="Segoe UI" pitchFamily="34" charset="0"/>
            </a:endParaRPr>
          </a:p>
          <a:p>
            <a:pPr eaLnBrk="0" hangingPunct="0"/>
            <a:endParaRPr lang="hr-HR" sz="1600">
              <a:latin typeface="Segoe UI" pitchFamily="34" charset="0"/>
              <a:cs typeface="Segoe UI" pitchFamily="34" charset="0"/>
            </a:endParaRPr>
          </a:p>
          <a:p>
            <a:pPr eaLnBrk="0" hangingPunct="0"/>
            <a:endParaRPr lang="hr-HR" sz="1600">
              <a:latin typeface="Segoe UI" pitchFamily="34" charset="0"/>
              <a:cs typeface="Segoe UI" pitchFamily="34" charset="0"/>
            </a:endParaRPr>
          </a:p>
          <a:p>
            <a:pPr eaLnBrk="0" hangingPunct="0"/>
            <a:r>
              <a:rPr lang="en-US" sz="1600">
                <a:latin typeface="Segoe UI" pitchFamily="34" charset="0"/>
                <a:cs typeface="Segoe UI" pitchFamily="34" charset="0"/>
              </a:rPr>
              <a:t>Vertikalna analiza podrazumijeva međusobno uspoređivanje elemenata financijskih izvještaja tijekom jedne godine.</a:t>
            </a:r>
            <a:endParaRPr lang="hr-HR" sz="1600">
              <a:latin typeface="Segoe UI" pitchFamily="34" charset="0"/>
              <a:cs typeface="Segoe UI" pitchFamily="34" charset="0"/>
            </a:endParaRPr>
          </a:p>
          <a:p>
            <a:pPr eaLnBrk="0" hangingPunct="0"/>
            <a:endParaRPr lang="hr-HR" sz="1600">
              <a:latin typeface="Segoe UI" pitchFamily="34" charset="0"/>
              <a:cs typeface="Segoe UI" pitchFamily="34" charset="0"/>
            </a:endParaRPr>
          </a:p>
          <a:p>
            <a:pPr eaLnBrk="0" hangingPunct="0"/>
            <a:endParaRPr lang="hr-HR" sz="1600">
              <a:latin typeface="Segoe UI" pitchFamily="34" charset="0"/>
              <a:cs typeface="Segoe UI" pitchFamily="34" charset="0"/>
            </a:endParaRPr>
          </a:p>
          <a:p>
            <a:pPr eaLnBrk="0" hangingPunct="0"/>
            <a:r>
              <a:rPr lang="en-US" sz="1600">
                <a:latin typeface="Segoe UI" pitchFamily="34" charset="0"/>
                <a:cs typeface="Segoe UI" pitchFamily="34" charset="0"/>
              </a:rPr>
              <a:t>Uobičajeno se kod bilance ukupna aktiva i pasiva izjednačuju sa 100 te se izračunavaju udjeli pojedinih elemenata koji čine aktivu i pasivu. </a:t>
            </a:r>
            <a:endParaRPr lang="hr-HR" sz="1600">
              <a:latin typeface="Segoe UI" pitchFamily="34" charset="0"/>
              <a:cs typeface="Segoe UI" pitchFamily="34" charset="0"/>
            </a:endParaRPr>
          </a:p>
          <a:p>
            <a:pPr eaLnBrk="0" hangingPunct="0"/>
            <a:endParaRPr lang="hr-HR" sz="1600">
              <a:latin typeface="Segoe UI" pitchFamily="34" charset="0"/>
              <a:cs typeface="Segoe UI" pitchFamily="34" charset="0"/>
            </a:endParaRPr>
          </a:p>
          <a:p>
            <a:pPr eaLnBrk="0" hangingPunct="0"/>
            <a:endParaRPr lang="hr-HR" sz="1600">
              <a:latin typeface="Segoe UI" pitchFamily="34" charset="0"/>
              <a:cs typeface="Segoe UI" pitchFamily="34" charset="0"/>
            </a:endParaRPr>
          </a:p>
          <a:p>
            <a:pPr eaLnBrk="0" hangingPunct="0"/>
            <a:r>
              <a:rPr lang="en-US" sz="1600">
                <a:latin typeface="Segoe UI" pitchFamily="34" charset="0"/>
                <a:cs typeface="Segoe UI" pitchFamily="34" charset="0"/>
              </a:rPr>
              <a:t>Kod računa dobiti i gubitka obično se ukupni prihodi ili neto prodaja izjednačavaju sa </a:t>
            </a:r>
            <a:r>
              <a:rPr lang="hr-HR" sz="1600">
                <a:latin typeface="Segoe UI" pitchFamily="34" charset="0"/>
                <a:cs typeface="Segoe UI" pitchFamily="34" charset="0"/>
              </a:rPr>
              <a:t>100</a:t>
            </a:r>
          </a:p>
        </p:txBody>
      </p:sp>
      <p:sp>
        <p:nvSpPr>
          <p:cNvPr id="23558" name="Rectangle 8"/>
          <p:cNvSpPr>
            <a:spLocks noChangeArrowheads="1"/>
          </p:cNvSpPr>
          <p:nvPr/>
        </p:nvSpPr>
        <p:spPr bwMode="auto">
          <a:xfrm>
            <a:off x="6227763" y="4521200"/>
            <a:ext cx="22955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l-GR" sz="4800" b="1">
                <a:latin typeface="Segoe UI" pitchFamily="34" charset="0"/>
                <a:cs typeface="Segoe UI" pitchFamily="34" charset="0"/>
              </a:rPr>
              <a:t>Σ</a:t>
            </a:r>
            <a:r>
              <a:rPr lang="hr-HR" sz="4800" b="1">
                <a:latin typeface="Segoe UI" pitchFamily="34" charset="0"/>
                <a:cs typeface="Segoe UI" pitchFamily="34" charset="0"/>
              </a:rPr>
              <a:t> </a:t>
            </a:r>
            <a:r>
              <a:rPr lang="en-US" sz="4800" b="1"/>
              <a:t>=</a:t>
            </a:r>
            <a:r>
              <a:rPr lang="hr-HR" sz="4800" b="1"/>
              <a:t> 100</a:t>
            </a:r>
            <a:endParaRPr lang="hr-HR" sz="4800" b="1">
              <a:latin typeface="Segoe UI" pitchFamily="34" charset="0"/>
              <a:cs typeface="Segoe UI" pitchFamily="34" charset="0"/>
            </a:endParaRPr>
          </a:p>
        </p:txBody>
      </p:sp>
      <p:pic>
        <p:nvPicPr>
          <p:cNvPr id="23559" name="Picture 9" descr="C:\Users\Alajdin\Downloads\postota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07125" y="1268413"/>
            <a:ext cx="2138363"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Slide Number Placeholder 3"/>
          <p:cNvSpPr txBox="1">
            <a:spLocks noGrp="1"/>
          </p:cNvSpPr>
          <p:nvPr/>
        </p:nvSpPr>
        <p:spPr bwMode="auto">
          <a:xfrm>
            <a:off x="8666163" y="6492875"/>
            <a:ext cx="4778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03BCAD8C-F2CC-490E-9822-2D49615CC5EC}" type="slidenum">
              <a:rPr lang="en-US" sz="1200">
                <a:latin typeface="Century Gothic" pitchFamily="34" charset="0"/>
              </a:rPr>
              <a:pPr algn="r" eaLnBrk="1" hangingPunct="1"/>
              <a:t>22</a:t>
            </a:fld>
            <a:endParaRPr lang="en-US" sz="1200">
              <a:latin typeface="Century Gothic" pitchFamily="34" charset="0"/>
            </a:endParaRPr>
          </a:p>
        </p:txBody>
      </p:sp>
      <p:sp>
        <p:nvSpPr>
          <p:cNvPr id="24579" name="Rectangle 8"/>
          <p:cNvSpPr>
            <a:spLocks noChangeArrowheads="1"/>
          </p:cNvSpPr>
          <p:nvPr/>
        </p:nvSpPr>
        <p:spPr bwMode="auto">
          <a:xfrm>
            <a:off x="250825" y="188913"/>
            <a:ext cx="9572625"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r-HR" sz="2800" dirty="0">
                <a:latin typeface="Century Gothic" pitchFamily="34" charset="0"/>
                <a:cs typeface="Segoe UI" pitchFamily="34" charset="0"/>
              </a:rPr>
              <a:t>7. TREND ANALIZA</a:t>
            </a:r>
          </a:p>
          <a:p>
            <a:endParaRPr lang="hr-HR" sz="2400" dirty="0">
              <a:latin typeface="Century Gothic" pitchFamily="34" charset="0"/>
            </a:endParaRPr>
          </a:p>
        </p:txBody>
      </p:sp>
      <p:sp>
        <p:nvSpPr>
          <p:cNvPr id="24581" name="Rectangle 5"/>
          <p:cNvSpPr>
            <a:spLocks noChangeArrowheads="1"/>
          </p:cNvSpPr>
          <p:nvPr/>
        </p:nvSpPr>
        <p:spPr bwMode="auto">
          <a:xfrm>
            <a:off x="539750" y="1028700"/>
            <a:ext cx="6719888"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1600">
                <a:latin typeface="Segoe UI" pitchFamily="34" charset="0"/>
                <a:cs typeface="Segoe UI" pitchFamily="34" charset="0"/>
              </a:rPr>
              <a:t>Komparativna analiza između najuspješnijih ili najlošijih godina. </a:t>
            </a:r>
            <a:endParaRPr lang="hr-HR" sz="1600">
              <a:latin typeface="Segoe UI" pitchFamily="34" charset="0"/>
              <a:cs typeface="Segoe UI" pitchFamily="34" charset="0"/>
            </a:endParaRPr>
          </a:p>
          <a:p>
            <a:pPr eaLnBrk="0" hangingPunct="0"/>
            <a:endParaRPr lang="hr-HR" sz="1600">
              <a:latin typeface="Segoe UI" pitchFamily="34" charset="0"/>
              <a:cs typeface="Segoe UI" pitchFamily="34" charset="0"/>
            </a:endParaRPr>
          </a:p>
          <a:p>
            <a:pPr eaLnBrk="0" hangingPunct="0"/>
            <a:r>
              <a:rPr lang="en-US" sz="1600" b="1">
                <a:latin typeface="Segoe UI" pitchFamily="34" charset="0"/>
                <a:cs typeface="Segoe UI" pitchFamily="34" charset="0"/>
              </a:rPr>
              <a:t>Trend analiza uzima u obzir </a:t>
            </a:r>
            <a:r>
              <a:rPr lang="hr-HR" sz="1600">
                <a:latin typeface="Segoe UI" pitchFamily="34" charset="0"/>
                <a:cs typeface="Segoe UI" pitchFamily="34" charset="0"/>
              </a:rPr>
              <a:t>:</a:t>
            </a:r>
          </a:p>
          <a:p>
            <a:pPr eaLnBrk="0" hangingPunct="0"/>
            <a:r>
              <a:rPr lang="hr-HR" sz="1600">
                <a:latin typeface="Segoe UI" pitchFamily="34" charset="0"/>
                <a:cs typeface="Segoe UI" pitchFamily="34" charset="0"/>
              </a:rPr>
              <a:t>			</a:t>
            </a:r>
            <a:r>
              <a:rPr lang="en-US" sz="1600">
                <a:latin typeface="Segoe UI" pitchFamily="34" charset="0"/>
                <a:cs typeface="Segoe UI" pitchFamily="34" charset="0"/>
              </a:rPr>
              <a:t>prirodu, </a:t>
            </a:r>
            <a:endParaRPr lang="hr-HR" sz="1600">
              <a:latin typeface="Segoe UI" pitchFamily="34" charset="0"/>
              <a:cs typeface="Segoe UI" pitchFamily="34" charset="0"/>
            </a:endParaRPr>
          </a:p>
          <a:p>
            <a:pPr eaLnBrk="0" hangingPunct="0"/>
            <a:r>
              <a:rPr lang="hr-HR" sz="1600">
                <a:latin typeface="Segoe UI" pitchFamily="34" charset="0"/>
                <a:cs typeface="Segoe UI" pitchFamily="34" charset="0"/>
              </a:rPr>
              <a:t>			</a:t>
            </a:r>
            <a:r>
              <a:rPr lang="en-US" sz="1600">
                <a:latin typeface="Segoe UI" pitchFamily="34" charset="0"/>
                <a:cs typeface="Segoe UI" pitchFamily="34" charset="0"/>
              </a:rPr>
              <a:t>uzroke, </a:t>
            </a:r>
            <a:endParaRPr lang="hr-HR" sz="1600">
              <a:latin typeface="Segoe UI" pitchFamily="34" charset="0"/>
              <a:cs typeface="Segoe UI" pitchFamily="34" charset="0"/>
            </a:endParaRPr>
          </a:p>
          <a:p>
            <a:pPr eaLnBrk="0" hangingPunct="0"/>
            <a:r>
              <a:rPr lang="hr-HR" sz="1600">
                <a:latin typeface="Segoe UI" pitchFamily="34" charset="0"/>
                <a:cs typeface="Segoe UI" pitchFamily="34" charset="0"/>
              </a:rPr>
              <a:t>			</a:t>
            </a:r>
            <a:r>
              <a:rPr lang="en-US" sz="1600">
                <a:latin typeface="Segoe UI" pitchFamily="34" charset="0"/>
                <a:cs typeface="Segoe UI" pitchFamily="34" charset="0"/>
              </a:rPr>
              <a:t>brzinu, </a:t>
            </a:r>
            <a:endParaRPr lang="hr-HR" sz="1600">
              <a:latin typeface="Segoe UI" pitchFamily="34" charset="0"/>
              <a:cs typeface="Segoe UI" pitchFamily="34" charset="0"/>
            </a:endParaRPr>
          </a:p>
          <a:p>
            <a:pPr eaLnBrk="0" hangingPunct="0"/>
            <a:r>
              <a:rPr lang="hr-HR" sz="1600">
                <a:latin typeface="Segoe UI" pitchFamily="34" charset="0"/>
                <a:cs typeface="Segoe UI" pitchFamily="34" charset="0"/>
              </a:rPr>
              <a:t>			</a:t>
            </a:r>
            <a:r>
              <a:rPr lang="en-US" sz="1600">
                <a:latin typeface="Segoe UI" pitchFamily="34" charset="0"/>
                <a:cs typeface="Segoe UI" pitchFamily="34" charset="0"/>
              </a:rPr>
              <a:t>i moguće utjecaje trenda u razvoju. </a:t>
            </a:r>
            <a:endParaRPr lang="hr-HR" sz="1600">
              <a:latin typeface="Segoe UI" pitchFamily="34" charset="0"/>
              <a:cs typeface="Segoe UI" pitchFamily="34" charset="0"/>
            </a:endParaRPr>
          </a:p>
          <a:p>
            <a:pPr eaLnBrk="0" hangingPunct="0"/>
            <a:endParaRPr lang="hr-HR" sz="1600">
              <a:latin typeface="Segoe UI" pitchFamily="34" charset="0"/>
              <a:cs typeface="Segoe UI" pitchFamily="34" charset="0"/>
            </a:endParaRPr>
          </a:p>
        </p:txBody>
      </p:sp>
      <p:sp>
        <p:nvSpPr>
          <p:cNvPr id="24582" name="Rectangle 1"/>
          <p:cNvSpPr>
            <a:spLocks noChangeArrowheads="1"/>
          </p:cNvSpPr>
          <p:nvPr/>
        </p:nvSpPr>
        <p:spPr bwMode="auto">
          <a:xfrm>
            <a:off x="611188" y="3606800"/>
            <a:ext cx="7334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latin typeface="Segoe UI" pitchFamily="34" charset="0"/>
                <a:cs typeface="Segoe UI" pitchFamily="34" charset="0"/>
              </a:rPr>
              <a:t>T</a:t>
            </a:r>
            <a:r>
              <a:rPr lang="hr-HR" b="1">
                <a:latin typeface="Segoe UI" pitchFamily="34" charset="0"/>
                <a:cs typeface="Segoe UI" pitchFamily="34" charset="0"/>
              </a:rPr>
              <a:t>RENDOVI </a:t>
            </a:r>
            <a:r>
              <a:rPr lang="en-US" b="1">
                <a:latin typeface="Segoe UI" pitchFamily="34" charset="0"/>
                <a:cs typeface="Segoe UI" pitchFamily="34" charset="0"/>
              </a:rPr>
              <a:t> mogu imati</a:t>
            </a:r>
            <a:r>
              <a:rPr lang="hr-HR" b="1">
                <a:latin typeface="Segoe UI" pitchFamily="34" charset="0"/>
                <a:cs typeface="Segoe UI" pitchFamily="34" charset="0"/>
              </a:rPr>
              <a:t>                                      utjecaje.</a:t>
            </a:r>
          </a:p>
        </p:txBody>
      </p:sp>
      <p:sp>
        <p:nvSpPr>
          <p:cNvPr id="24583" name="Rectangle 7"/>
          <p:cNvSpPr>
            <a:spLocks noChangeArrowheads="1"/>
          </p:cNvSpPr>
          <p:nvPr/>
        </p:nvSpPr>
        <p:spPr bwMode="auto">
          <a:xfrm>
            <a:off x="3894138" y="3422650"/>
            <a:ext cx="41767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r-HR" b="1">
                <a:latin typeface="Segoe UI" pitchFamily="34" charset="0"/>
                <a:cs typeface="Segoe UI" pitchFamily="34" charset="0"/>
              </a:rPr>
              <a:t>PRIMARNE</a:t>
            </a:r>
          </a:p>
        </p:txBody>
      </p:sp>
      <p:sp>
        <p:nvSpPr>
          <p:cNvPr id="24584" name="Rectangle 8"/>
          <p:cNvSpPr>
            <a:spLocks noChangeArrowheads="1"/>
          </p:cNvSpPr>
          <p:nvPr/>
        </p:nvSpPr>
        <p:spPr bwMode="auto">
          <a:xfrm>
            <a:off x="3768725" y="3776663"/>
            <a:ext cx="41767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r-HR" b="1">
                <a:latin typeface="Segoe UI" pitchFamily="34" charset="0"/>
                <a:cs typeface="Segoe UI" pitchFamily="34" charset="0"/>
              </a:rPr>
              <a:t>SEKUNDARNE</a:t>
            </a:r>
          </a:p>
        </p:txBody>
      </p:sp>
      <p:sp>
        <p:nvSpPr>
          <p:cNvPr id="24585" name="Rectangle 9"/>
          <p:cNvSpPr>
            <a:spLocks noChangeArrowheads="1"/>
          </p:cNvSpPr>
          <p:nvPr/>
        </p:nvSpPr>
        <p:spPr bwMode="auto">
          <a:xfrm>
            <a:off x="692150" y="4868863"/>
            <a:ext cx="73787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1600">
                <a:latin typeface="Segoe UI" pitchFamily="34" charset="0"/>
                <a:cs typeface="Segoe UI" pitchFamily="34" charset="0"/>
              </a:rPr>
              <a:t>Korištenjem trend analize, osobe i organizacije mogu uhvatiti i uključiti se u val promjena koji će ih odvesti bliže njihovim ciljevima.</a:t>
            </a:r>
            <a:endParaRPr lang="hr-HR" sz="1600">
              <a:latin typeface="Segoe UI" pitchFamily="34" charset="0"/>
              <a:cs typeface="Segoe UI"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Slide Number Placeholder 3"/>
          <p:cNvSpPr txBox="1">
            <a:spLocks noGrp="1"/>
          </p:cNvSpPr>
          <p:nvPr/>
        </p:nvSpPr>
        <p:spPr bwMode="auto">
          <a:xfrm>
            <a:off x="8666163" y="6492875"/>
            <a:ext cx="4778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63B8FEA7-5AA8-4D7E-87CB-AB3D502FA69D}" type="slidenum">
              <a:rPr lang="en-US" sz="1200">
                <a:latin typeface="Century Gothic" pitchFamily="34" charset="0"/>
              </a:rPr>
              <a:pPr algn="r" eaLnBrk="1" hangingPunct="1"/>
              <a:t>23</a:t>
            </a:fld>
            <a:endParaRPr lang="en-US" sz="1200">
              <a:latin typeface="Century Gothic" pitchFamily="34" charset="0"/>
            </a:endParaRPr>
          </a:p>
        </p:txBody>
      </p:sp>
      <p:sp>
        <p:nvSpPr>
          <p:cNvPr id="25603" name="Rectangle 8"/>
          <p:cNvSpPr>
            <a:spLocks noChangeArrowheads="1"/>
          </p:cNvSpPr>
          <p:nvPr/>
        </p:nvSpPr>
        <p:spPr bwMode="auto">
          <a:xfrm>
            <a:off x="250825" y="188913"/>
            <a:ext cx="9572625"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r-HR" sz="2800" dirty="0">
                <a:latin typeface="Century Gothic" pitchFamily="34" charset="0"/>
                <a:cs typeface="Segoe UI" pitchFamily="34" charset="0"/>
              </a:rPr>
              <a:t>7. TREND ANALIZA</a:t>
            </a:r>
          </a:p>
          <a:p>
            <a:endParaRPr lang="hr-HR" sz="2400" dirty="0">
              <a:latin typeface="Century Gothic" pitchFamily="34" charset="0"/>
            </a:endParaRPr>
          </a:p>
        </p:txBody>
      </p:sp>
      <p:sp>
        <p:nvSpPr>
          <p:cNvPr id="25605" name="Rectangle 5"/>
          <p:cNvSpPr>
            <a:spLocks noChangeArrowheads="1"/>
          </p:cNvSpPr>
          <p:nvPr/>
        </p:nvSpPr>
        <p:spPr bwMode="auto">
          <a:xfrm>
            <a:off x="539750" y="1028700"/>
            <a:ext cx="8126413" cy="557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1600" b="1" dirty="0">
                <a:latin typeface="Segoe UI" pitchFamily="34" charset="0"/>
                <a:cs typeface="Segoe UI" pitchFamily="34" charset="0"/>
              </a:rPr>
              <a:t>Trend </a:t>
            </a:r>
            <a:r>
              <a:rPr lang="en-US" sz="1600" b="1" dirty="0" err="1">
                <a:latin typeface="Segoe UI" pitchFamily="34" charset="0"/>
                <a:cs typeface="Segoe UI" pitchFamily="34" charset="0"/>
              </a:rPr>
              <a:t>analizu</a:t>
            </a:r>
            <a:r>
              <a:rPr lang="en-US" sz="1600" b="1" dirty="0">
                <a:latin typeface="Segoe UI" pitchFamily="34" charset="0"/>
                <a:cs typeface="Segoe UI" pitchFamily="34" charset="0"/>
              </a:rPr>
              <a:t> </a:t>
            </a:r>
            <a:r>
              <a:rPr lang="en-US" sz="1600" b="1" dirty="0" err="1">
                <a:latin typeface="Segoe UI" pitchFamily="34" charset="0"/>
                <a:cs typeface="Segoe UI" pitchFamily="34" charset="0"/>
              </a:rPr>
              <a:t>možemo</a:t>
            </a:r>
            <a:r>
              <a:rPr lang="en-US" sz="1600" b="1" dirty="0">
                <a:latin typeface="Segoe UI" pitchFamily="34" charset="0"/>
                <a:cs typeface="Segoe UI" pitchFamily="34" charset="0"/>
              </a:rPr>
              <a:t> </a:t>
            </a:r>
            <a:r>
              <a:rPr lang="en-US" sz="1600" b="1" dirty="0" err="1">
                <a:latin typeface="Segoe UI" pitchFamily="34" charset="0"/>
                <a:cs typeface="Segoe UI" pitchFamily="34" charset="0"/>
              </a:rPr>
              <a:t>podijeliti</a:t>
            </a:r>
            <a:r>
              <a:rPr lang="en-US" sz="1600" b="1" dirty="0">
                <a:latin typeface="Segoe UI" pitchFamily="34" charset="0"/>
                <a:cs typeface="Segoe UI" pitchFamily="34" charset="0"/>
              </a:rPr>
              <a:t> u tri </a:t>
            </a:r>
            <a:r>
              <a:rPr lang="en-US" sz="1600" b="1" dirty="0" err="1">
                <a:latin typeface="Segoe UI" pitchFamily="34" charset="0"/>
                <a:cs typeface="Segoe UI" pitchFamily="34" charset="0"/>
              </a:rPr>
              <a:t>dijela</a:t>
            </a:r>
            <a:r>
              <a:rPr lang="en-US" sz="1600" b="1" dirty="0">
                <a:latin typeface="Segoe UI" pitchFamily="34" charset="0"/>
                <a:cs typeface="Segoe UI" pitchFamily="34" charset="0"/>
              </a:rPr>
              <a:t>:</a:t>
            </a:r>
            <a:endParaRPr lang="hr-HR" sz="1600" b="1" dirty="0">
              <a:latin typeface="Segoe UI" pitchFamily="34" charset="0"/>
              <a:cs typeface="Segoe UI" pitchFamily="34" charset="0"/>
            </a:endParaRPr>
          </a:p>
          <a:p>
            <a:pPr eaLnBrk="0" hangingPunct="0"/>
            <a:endParaRPr lang="hr-HR" sz="1600" b="1" dirty="0">
              <a:latin typeface="Segoe UI" pitchFamily="34" charset="0"/>
              <a:cs typeface="Segoe UI" pitchFamily="34" charset="0"/>
            </a:endParaRPr>
          </a:p>
          <a:p>
            <a:pPr eaLnBrk="0" hangingPunct="0"/>
            <a:r>
              <a:rPr lang="en-US" b="1" dirty="0" err="1">
                <a:latin typeface="Segoe UI" pitchFamily="34" charset="0"/>
                <a:cs typeface="Segoe UI" pitchFamily="34" charset="0"/>
              </a:rPr>
              <a:t>Analiza</a:t>
            </a:r>
            <a:r>
              <a:rPr lang="hr-HR" b="1" dirty="0">
                <a:latin typeface="Segoe UI" pitchFamily="34" charset="0"/>
                <a:cs typeface="Segoe UI" pitchFamily="34" charset="0"/>
              </a:rPr>
              <a:t> -</a:t>
            </a:r>
            <a:r>
              <a:rPr lang="en-US" sz="1600" dirty="0">
                <a:latin typeface="Segoe UI" pitchFamily="34" charset="0"/>
                <a:cs typeface="Segoe UI" pitchFamily="34" charset="0"/>
              </a:rPr>
              <a:t> </a:t>
            </a:r>
            <a:r>
              <a:rPr lang="en-US" sz="1600" dirty="0" err="1">
                <a:latin typeface="Segoe UI" pitchFamily="34" charset="0"/>
                <a:cs typeface="Segoe UI" pitchFamily="34" charset="0"/>
              </a:rPr>
              <a:t>Jednom</a:t>
            </a:r>
            <a:r>
              <a:rPr lang="en-US" sz="1600" dirty="0">
                <a:latin typeface="Segoe UI" pitchFamily="34" charset="0"/>
                <a:cs typeface="Segoe UI" pitchFamily="34" charset="0"/>
              </a:rPr>
              <a:t> </a:t>
            </a:r>
            <a:r>
              <a:rPr lang="en-US" sz="1600" dirty="0" err="1">
                <a:latin typeface="Segoe UI" pitchFamily="34" charset="0"/>
                <a:cs typeface="Segoe UI" pitchFamily="34" charset="0"/>
              </a:rPr>
              <a:t>kad</a:t>
            </a:r>
            <a:r>
              <a:rPr lang="en-US" sz="1600" dirty="0">
                <a:latin typeface="Segoe UI" pitchFamily="34" charset="0"/>
                <a:cs typeface="Segoe UI" pitchFamily="34" charset="0"/>
              </a:rPr>
              <a:t> </a:t>
            </a:r>
            <a:r>
              <a:rPr lang="en-US" sz="1600" dirty="0" err="1">
                <a:latin typeface="Segoe UI" pitchFamily="34" charset="0"/>
                <a:cs typeface="Segoe UI" pitchFamily="34" charset="0"/>
              </a:rPr>
              <a:t>identificiramo</a:t>
            </a:r>
            <a:r>
              <a:rPr lang="en-US" sz="1600" dirty="0">
                <a:latin typeface="Segoe UI" pitchFamily="34" charset="0"/>
                <a:cs typeface="Segoe UI" pitchFamily="34" charset="0"/>
              </a:rPr>
              <a:t> trend, </a:t>
            </a:r>
            <a:r>
              <a:rPr lang="en-US" sz="1600" dirty="0" err="1">
                <a:latin typeface="Segoe UI" pitchFamily="34" charset="0"/>
                <a:cs typeface="Segoe UI" pitchFamily="34" charset="0"/>
              </a:rPr>
              <a:t>moramo</a:t>
            </a:r>
            <a:r>
              <a:rPr lang="en-US" sz="1600" dirty="0">
                <a:latin typeface="Segoe UI" pitchFamily="34" charset="0"/>
                <a:cs typeface="Segoe UI" pitchFamily="34" charset="0"/>
              </a:rPr>
              <a:t> </a:t>
            </a:r>
            <a:r>
              <a:rPr lang="en-US" sz="1600" dirty="0" err="1">
                <a:latin typeface="Segoe UI" pitchFamily="34" charset="0"/>
                <a:cs typeface="Segoe UI" pitchFamily="34" charset="0"/>
              </a:rPr>
              <a:t>saznati</a:t>
            </a:r>
            <a:r>
              <a:rPr lang="en-US" sz="1600" dirty="0">
                <a:latin typeface="Segoe UI" pitchFamily="34" charset="0"/>
                <a:cs typeface="Segoe UI" pitchFamily="34" charset="0"/>
              </a:rPr>
              <a:t> </a:t>
            </a:r>
            <a:r>
              <a:rPr lang="en-US" sz="1600" dirty="0" err="1">
                <a:latin typeface="Segoe UI" pitchFamily="34" charset="0"/>
                <a:cs typeface="Segoe UI" pitchFamily="34" charset="0"/>
              </a:rPr>
              <a:t>što</a:t>
            </a:r>
            <a:r>
              <a:rPr lang="en-US" sz="1600" dirty="0">
                <a:latin typeface="Segoe UI" pitchFamily="34" charset="0"/>
                <a:cs typeface="Segoe UI" pitchFamily="34" charset="0"/>
              </a:rPr>
              <a:t> </a:t>
            </a:r>
            <a:r>
              <a:rPr lang="en-US" sz="1600" dirty="0" err="1">
                <a:latin typeface="Segoe UI" pitchFamily="34" charset="0"/>
                <a:cs typeface="Segoe UI" pitchFamily="34" charset="0"/>
              </a:rPr>
              <a:t>ga</a:t>
            </a:r>
            <a:r>
              <a:rPr lang="en-US" sz="1600" dirty="0">
                <a:latin typeface="Segoe UI" pitchFamily="34" charset="0"/>
                <a:cs typeface="Segoe UI" pitchFamily="34" charset="0"/>
              </a:rPr>
              <a:t> je </a:t>
            </a:r>
            <a:r>
              <a:rPr lang="en-US" sz="1600" dirty="0" err="1">
                <a:latin typeface="Segoe UI" pitchFamily="34" charset="0"/>
                <a:cs typeface="Segoe UI" pitchFamily="34" charset="0"/>
              </a:rPr>
              <a:t>uzrokovalo</a:t>
            </a:r>
            <a:r>
              <a:rPr lang="en-US" sz="1600" dirty="0">
                <a:latin typeface="Segoe UI" pitchFamily="34" charset="0"/>
                <a:cs typeface="Segoe UI" pitchFamily="34" charset="0"/>
              </a:rPr>
              <a:t>, </a:t>
            </a:r>
            <a:r>
              <a:rPr lang="en-US" sz="1600" dirty="0" err="1">
                <a:latin typeface="Segoe UI" pitchFamily="34" charset="0"/>
                <a:cs typeface="Segoe UI" pitchFamily="34" charset="0"/>
              </a:rPr>
              <a:t>koliko</a:t>
            </a:r>
            <a:r>
              <a:rPr lang="en-US" sz="1600" dirty="0">
                <a:latin typeface="Segoe UI" pitchFamily="34" charset="0"/>
                <a:cs typeface="Segoe UI" pitchFamily="34" charset="0"/>
              </a:rPr>
              <a:t> </a:t>
            </a:r>
            <a:r>
              <a:rPr lang="en-US" sz="1600" dirty="0" err="1">
                <a:latin typeface="Segoe UI" pitchFamily="34" charset="0"/>
                <a:cs typeface="Segoe UI" pitchFamily="34" charset="0"/>
              </a:rPr>
              <a:t>brzo</a:t>
            </a:r>
            <a:r>
              <a:rPr lang="en-US" sz="1600" dirty="0">
                <a:latin typeface="Segoe UI" pitchFamily="34" charset="0"/>
                <a:cs typeface="Segoe UI" pitchFamily="34" charset="0"/>
              </a:rPr>
              <a:t> se </a:t>
            </a:r>
            <a:r>
              <a:rPr lang="en-US" sz="1600" dirty="0" err="1">
                <a:latin typeface="Segoe UI" pitchFamily="34" charset="0"/>
                <a:cs typeface="Segoe UI" pitchFamily="34" charset="0"/>
              </a:rPr>
              <a:t>odvija</a:t>
            </a:r>
            <a:r>
              <a:rPr lang="en-US" sz="1600" dirty="0">
                <a:latin typeface="Segoe UI" pitchFamily="34" charset="0"/>
                <a:cs typeface="Segoe UI" pitchFamily="34" charset="0"/>
              </a:rPr>
              <a:t>, </a:t>
            </a:r>
            <a:r>
              <a:rPr lang="en-US" sz="1600" dirty="0" err="1">
                <a:latin typeface="Segoe UI" pitchFamily="34" charset="0"/>
                <a:cs typeface="Segoe UI" pitchFamily="34" charset="0"/>
              </a:rPr>
              <a:t>i</a:t>
            </a:r>
            <a:r>
              <a:rPr lang="en-US" sz="1600" dirty="0">
                <a:latin typeface="Segoe UI" pitchFamily="34" charset="0"/>
                <a:cs typeface="Segoe UI" pitchFamily="34" charset="0"/>
              </a:rPr>
              <a:t> </a:t>
            </a:r>
            <a:r>
              <a:rPr lang="en-US" sz="1600" dirty="0" err="1">
                <a:latin typeface="Segoe UI" pitchFamily="34" charset="0"/>
                <a:cs typeface="Segoe UI" pitchFamily="34" charset="0"/>
              </a:rPr>
              <a:t>kako</a:t>
            </a:r>
            <a:r>
              <a:rPr lang="en-US" sz="1600" dirty="0">
                <a:latin typeface="Segoe UI" pitchFamily="34" charset="0"/>
                <a:cs typeface="Segoe UI" pitchFamily="34" charset="0"/>
              </a:rPr>
              <a:t> </a:t>
            </a:r>
            <a:r>
              <a:rPr lang="en-US" sz="1600" dirty="0" err="1">
                <a:latin typeface="Segoe UI" pitchFamily="34" charset="0"/>
                <a:cs typeface="Segoe UI" pitchFamily="34" charset="0"/>
              </a:rPr>
              <a:t>će</a:t>
            </a:r>
            <a:r>
              <a:rPr lang="en-US" sz="1600" dirty="0">
                <a:latin typeface="Segoe UI" pitchFamily="34" charset="0"/>
                <a:cs typeface="Segoe UI" pitchFamily="34" charset="0"/>
              </a:rPr>
              <a:t> </a:t>
            </a:r>
            <a:r>
              <a:rPr lang="en-US" sz="1600" dirty="0" err="1">
                <a:latin typeface="Segoe UI" pitchFamily="34" charset="0"/>
                <a:cs typeface="Segoe UI" pitchFamily="34" charset="0"/>
              </a:rPr>
              <a:t>na</a:t>
            </a:r>
            <a:r>
              <a:rPr lang="en-US" sz="1600" dirty="0">
                <a:latin typeface="Segoe UI" pitchFamily="34" charset="0"/>
                <a:cs typeface="Segoe UI" pitchFamily="34" charset="0"/>
              </a:rPr>
              <a:t> </a:t>
            </a:r>
            <a:r>
              <a:rPr lang="en-US" sz="1600" dirty="0" err="1">
                <a:latin typeface="Segoe UI" pitchFamily="34" charset="0"/>
                <a:cs typeface="Segoe UI" pitchFamily="34" charset="0"/>
              </a:rPr>
              <a:t>nas</a:t>
            </a:r>
            <a:r>
              <a:rPr lang="en-US" sz="1600" dirty="0">
                <a:latin typeface="Segoe UI" pitchFamily="34" charset="0"/>
                <a:cs typeface="Segoe UI" pitchFamily="34" charset="0"/>
              </a:rPr>
              <a:t> </a:t>
            </a:r>
            <a:r>
              <a:rPr lang="en-US" sz="1600" dirty="0" err="1">
                <a:latin typeface="Segoe UI" pitchFamily="34" charset="0"/>
                <a:cs typeface="Segoe UI" pitchFamily="34" charset="0"/>
              </a:rPr>
              <a:t>utjecati</a:t>
            </a:r>
            <a:r>
              <a:rPr lang="en-US" sz="1600" dirty="0">
                <a:latin typeface="Segoe UI" pitchFamily="34" charset="0"/>
                <a:cs typeface="Segoe UI" pitchFamily="34" charset="0"/>
              </a:rPr>
              <a:t> </a:t>
            </a:r>
            <a:r>
              <a:rPr lang="en-US" sz="1600" dirty="0" err="1">
                <a:latin typeface="Segoe UI" pitchFamily="34" charset="0"/>
                <a:cs typeface="Segoe UI" pitchFamily="34" charset="0"/>
              </a:rPr>
              <a:t>na</a:t>
            </a:r>
            <a:r>
              <a:rPr lang="en-US" sz="1600" dirty="0">
                <a:latin typeface="Segoe UI" pitchFamily="34" charset="0"/>
                <a:cs typeface="Segoe UI" pitchFamily="34" charset="0"/>
              </a:rPr>
              <a:t> </a:t>
            </a:r>
            <a:r>
              <a:rPr lang="en-US" sz="1600" dirty="0" err="1">
                <a:latin typeface="Segoe UI" pitchFamily="34" charset="0"/>
                <a:cs typeface="Segoe UI" pitchFamily="34" charset="0"/>
              </a:rPr>
              <a:t>poslovnom</a:t>
            </a:r>
            <a:r>
              <a:rPr lang="en-US" sz="1600" dirty="0">
                <a:latin typeface="Segoe UI" pitchFamily="34" charset="0"/>
                <a:cs typeface="Segoe UI" pitchFamily="34" charset="0"/>
              </a:rPr>
              <a:t> </a:t>
            </a:r>
            <a:r>
              <a:rPr lang="en-US" sz="1600" dirty="0" err="1">
                <a:latin typeface="Segoe UI" pitchFamily="34" charset="0"/>
                <a:cs typeface="Segoe UI" pitchFamily="34" charset="0"/>
              </a:rPr>
              <a:t>i</a:t>
            </a:r>
            <a:r>
              <a:rPr lang="en-US" sz="1600" dirty="0">
                <a:latin typeface="Segoe UI" pitchFamily="34" charset="0"/>
                <a:cs typeface="Segoe UI" pitchFamily="34" charset="0"/>
              </a:rPr>
              <a:t> </a:t>
            </a:r>
            <a:r>
              <a:rPr lang="en-US" sz="1600" dirty="0" err="1">
                <a:latin typeface="Segoe UI" pitchFamily="34" charset="0"/>
                <a:cs typeface="Segoe UI" pitchFamily="34" charset="0"/>
              </a:rPr>
              <a:t>privatnom</a:t>
            </a:r>
            <a:r>
              <a:rPr lang="en-US" sz="1600" dirty="0">
                <a:latin typeface="Segoe UI" pitchFamily="34" charset="0"/>
                <a:cs typeface="Segoe UI" pitchFamily="34" charset="0"/>
              </a:rPr>
              <a:t> </a:t>
            </a:r>
            <a:r>
              <a:rPr lang="en-US" sz="1600" dirty="0" err="1">
                <a:latin typeface="Segoe UI" pitchFamily="34" charset="0"/>
                <a:cs typeface="Segoe UI" pitchFamily="34" charset="0"/>
              </a:rPr>
              <a:t>planu</a:t>
            </a:r>
            <a:r>
              <a:rPr lang="en-US" sz="1600" dirty="0">
                <a:latin typeface="Segoe UI" pitchFamily="34" charset="0"/>
                <a:cs typeface="Segoe UI" pitchFamily="34" charset="0"/>
              </a:rPr>
              <a:t>. Trend </a:t>
            </a:r>
            <a:r>
              <a:rPr lang="en-US" sz="1600" dirty="0" err="1">
                <a:latin typeface="Segoe UI" pitchFamily="34" charset="0"/>
                <a:cs typeface="Segoe UI" pitchFamily="34" charset="0"/>
              </a:rPr>
              <a:t>može</a:t>
            </a:r>
            <a:r>
              <a:rPr lang="en-US" sz="1600" dirty="0">
                <a:latin typeface="Segoe UI" pitchFamily="34" charset="0"/>
                <a:cs typeface="Segoe UI" pitchFamily="34" charset="0"/>
              </a:rPr>
              <a:t> </a:t>
            </a:r>
            <a:r>
              <a:rPr lang="en-US" sz="1600" dirty="0" err="1">
                <a:latin typeface="Segoe UI" pitchFamily="34" charset="0"/>
                <a:cs typeface="Segoe UI" pitchFamily="34" charset="0"/>
              </a:rPr>
              <a:t>imati</a:t>
            </a:r>
            <a:r>
              <a:rPr lang="en-US" sz="1600" dirty="0">
                <a:latin typeface="Segoe UI" pitchFamily="34" charset="0"/>
                <a:cs typeface="Segoe UI" pitchFamily="34" charset="0"/>
              </a:rPr>
              <a:t> </a:t>
            </a:r>
            <a:r>
              <a:rPr lang="en-US" sz="1600" dirty="0" err="1">
                <a:latin typeface="Segoe UI" pitchFamily="34" charset="0"/>
                <a:cs typeface="Segoe UI" pitchFamily="34" charset="0"/>
              </a:rPr>
              <a:t>više</a:t>
            </a:r>
            <a:r>
              <a:rPr lang="en-US" sz="1600" dirty="0">
                <a:latin typeface="Segoe UI" pitchFamily="34" charset="0"/>
                <a:cs typeface="Segoe UI" pitchFamily="34" charset="0"/>
              </a:rPr>
              <a:t> </a:t>
            </a:r>
            <a:r>
              <a:rPr lang="en-US" sz="1600" dirty="0" err="1">
                <a:latin typeface="Segoe UI" pitchFamily="34" charset="0"/>
                <a:cs typeface="Segoe UI" pitchFamily="34" charset="0"/>
              </a:rPr>
              <a:t>raznih</a:t>
            </a:r>
            <a:r>
              <a:rPr lang="en-US" sz="1600" dirty="0">
                <a:latin typeface="Segoe UI" pitchFamily="34" charset="0"/>
                <a:cs typeface="Segoe UI" pitchFamily="34" charset="0"/>
              </a:rPr>
              <a:t> </a:t>
            </a:r>
            <a:r>
              <a:rPr lang="en-US" sz="1600" dirty="0" err="1">
                <a:latin typeface="Segoe UI" pitchFamily="34" charset="0"/>
                <a:cs typeface="Segoe UI" pitchFamily="34" charset="0"/>
              </a:rPr>
              <a:t>utjecaja</a:t>
            </a:r>
            <a:r>
              <a:rPr lang="en-US" sz="1600" dirty="0">
                <a:latin typeface="Segoe UI" pitchFamily="34" charset="0"/>
                <a:cs typeface="Segoe UI" pitchFamily="34" charset="0"/>
              </a:rPr>
              <a:t>, od </a:t>
            </a:r>
            <a:r>
              <a:rPr lang="en-US" sz="1600" dirty="0" err="1">
                <a:latin typeface="Segoe UI" pitchFamily="34" charset="0"/>
                <a:cs typeface="Segoe UI" pitchFamily="34" charset="0"/>
              </a:rPr>
              <a:t>kojih</a:t>
            </a:r>
            <a:r>
              <a:rPr lang="en-US" sz="1600" dirty="0">
                <a:latin typeface="Segoe UI" pitchFamily="34" charset="0"/>
                <a:cs typeface="Segoe UI" pitchFamily="34" charset="0"/>
              </a:rPr>
              <a:t> </a:t>
            </a:r>
            <a:r>
              <a:rPr lang="en-US" sz="1600" dirty="0" err="1">
                <a:latin typeface="Segoe UI" pitchFamily="34" charset="0"/>
                <a:cs typeface="Segoe UI" pitchFamily="34" charset="0"/>
              </a:rPr>
              <a:t>mnogi</a:t>
            </a:r>
            <a:r>
              <a:rPr lang="en-US" sz="1600" dirty="0">
                <a:latin typeface="Segoe UI" pitchFamily="34" charset="0"/>
                <a:cs typeface="Segoe UI" pitchFamily="34" charset="0"/>
              </a:rPr>
              <a:t> </a:t>
            </a:r>
            <a:r>
              <a:rPr lang="en-US" sz="1600" dirty="0" err="1">
                <a:latin typeface="Segoe UI" pitchFamily="34" charset="0"/>
                <a:cs typeface="Segoe UI" pitchFamily="34" charset="0"/>
              </a:rPr>
              <a:t>nisu</a:t>
            </a:r>
            <a:r>
              <a:rPr lang="en-US" sz="1600" dirty="0">
                <a:latin typeface="Segoe UI" pitchFamily="34" charset="0"/>
                <a:cs typeface="Segoe UI" pitchFamily="34" charset="0"/>
              </a:rPr>
              <a:t> </a:t>
            </a:r>
            <a:r>
              <a:rPr lang="en-US" sz="1600" dirty="0" err="1">
                <a:latin typeface="Segoe UI" pitchFamily="34" charset="0"/>
                <a:cs typeface="Segoe UI" pitchFamily="34" charset="0"/>
              </a:rPr>
              <a:t>odmah</a:t>
            </a:r>
            <a:r>
              <a:rPr lang="en-US" sz="1600" dirty="0">
                <a:latin typeface="Segoe UI" pitchFamily="34" charset="0"/>
                <a:cs typeface="Segoe UI" pitchFamily="34" charset="0"/>
              </a:rPr>
              <a:t> </a:t>
            </a:r>
            <a:r>
              <a:rPr lang="en-US" sz="1600" dirty="0" err="1">
                <a:latin typeface="Segoe UI" pitchFamily="34" charset="0"/>
                <a:cs typeface="Segoe UI" pitchFamily="34" charset="0"/>
              </a:rPr>
              <a:t>evidentni</a:t>
            </a:r>
            <a:r>
              <a:rPr lang="en-US" sz="1600" dirty="0">
                <a:latin typeface="Segoe UI" pitchFamily="34" charset="0"/>
                <a:cs typeface="Segoe UI" pitchFamily="34" charset="0"/>
              </a:rPr>
              <a:t> (</a:t>
            </a:r>
            <a:r>
              <a:rPr lang="en-US" sz="1600" dirty="0" err="1">
                <a:latin typeface="Segoe UI" pitchFamily="34" charset="0"/>
                <a:cs typeface="Segoe UI" pitchFamily="34" charset="0"/>
              </a:rPr>
              <a:t>sekundarni</a:t>
            </a:r>
            <a:r>
              <a:rPr lang="en-US" sz="1600" dirty="0">
                <a:latin typeface="Segoe UI" pitchFamily="34" charset="0"/>
                <a:cs typeface="Segoe UI" pitchFamily="34" charset="0"/>
              </a:rPr>
              <a:t> </a:t>
            </a:r>
            <a:r>
              <a:rPr lang="en-US" sz="1600" dirty="0" err="1">
                <a:latin typeface="Segoe UI" pitchFamily="34" charset="0"/>
                <a:cs typeface="Segoe UI" pitchFamily="34" charset="0"/>
              </a:rPr>
              <a:t>trendovi</a:t>
            </a:r>
            <a:r>
              <a:rPr lang="en-US" sz="1600" dirty="0">
                <a:latin typeface="Segoe UI" pitchFamily="34" charset="0"/>
                <a:cs typeface="Segoe UI" pitchFamily="34" charset="0"/>
              </a:rPr>
              <a:t>!). </a:t>
            </a:r>
            <a:r>
              <a:rPr lang="en-US" sz="1600" dirty="0" err="1">
                <a:latin typeface="Segoe UI" pitchFamily="34" charset="0"/>
                <a:cs typeface="Segoe UI" pitchFamily="34" charset="0"/>
              </a:rPr>
              <a:t>Kauzalna</a:t>
            </a:r>
            <a:r>
              <a:rPr lang="en-US" sz="1600" dirty="0">
                <a:latin typeface="Segoe UI" pitchFamily="34" charset="0"/>
                <a:cs typeface="Segoe UI" pitchFamily="34" charset="0"/>
              </a:rPr>
              <a:t> </a:t>
            </a:r>
            <a:r>
              <a:rPr lang="en-US" sz="1600" dirty="0" err="1">
                <a:latin typeface="Segoe UI" pitchFamily="34" charset="0"/>
                <a:cs typeface="Segoe UI" pitchFamily="34" charset="0"/>
              </a:rPr>
              <a:t>analiza</a:t>
            </a:r>
            <a:r>
              <a:rPr lang="en-US" sz="1600" dirty="0">
                <a:latin typeface="Segoe UI" pitchFamily="34" charset="0"/>
                <a:cs typeface="Segoe UI" pitchFamily="34" charset="0"/>
              </a:rPr>
              <a:t> </a:t>
            </a:r>
            <a:r>
              <a:rPr lang="en-US" sz="1600" dirty="0" err="1">
                <a:latin typeface="Segoe UI" pitchFamily="34" charset="0"/>
                <a:cs typeface="Segoe UI" pitchFamily="34" charset="0"/>
              </a:rPr>
              <a:t>identificira</a:t>
            </a:r>
            <a:r>
              <a:rPr lang="en-US" sz="1600" dirty="0">
                <a:latin typeface="Segoe UI" pitchFamily="34" charset="0"/>
                <a:cs typeface="Segoe UI" pitchFamily="34" charset="0"/>
              </a:rPr>
              <a:t> </a:t>
            </a:r>
            <a:r>
              <a:rPr lang="en-US" sz="1600" dirty="0" err="1">
                <a:latin typeface="Segoe UI" pitchFamily="34" charset="0"/>
                <a:cs typeface="Segoe UI" pitchFamily="34" charset="0"/>
              </a:rPr>
              <a:t>snage</a:t>
            </a:r>
            <a:r>
              <a:rPr lang="en-US" sz="1600" dirty="0">
                <a:latin typeface="Segoe UI" pitchFamily="34" charset="0"/>
                <a:cs typeface="Segoe UI" pitchFamily="34" charset="0"/>
              </a:rPr>
              <a:t> </a:t>
            </a:r>
            <a:r>
              <a:rPr lang="en-US" sz="1600" dirty="0" err="1">
                <a:latin typeface="Segoe UI" pitchFamily="34" charset="0"/>
                <a:cs typeface="Segoe UI" pitchFamily="34" charset="0"/>
              </a:rPr>
              <a:t>koje</a:t>
            </a:r>
            <a:r>
              <a:rPr lang="en-US" sz="1600" dirty="0">
                <a:latin typeface="Segoe UI" pitchFamily="34" charset="0"/>
                <a:cs typeface="Segoe UI" pitchFamily="34" charset="0"/>
              </a:rPr>
              <a:t> </a:t>
            </a:r>
            <a:r>
              <a:rPr lang="en-US" sz="1600" dirty="0" err="1">
                <a:latin typeface="Segoe UI" pitchFamily="34" charset="0"/>
                <a:cs typeface="Segoe UI" pitchFamily="34" charset="0"/>
              </a:rPr>
              <a:t>kreiraju</a:t>
            </a:r>
            <a:r>
              <a:rPr lang="en-US" sz="1600" dirty="0">
                <a:latin typeface="Segoe UI" pitchFamily="34" charset="0"/>
                <a:cs typeface="Segoe UI" pitchFamily="34" charset="0"/>
              </a:rPr>
              <a:t> </a:t>
            </a:r>
            <a:r>
              <a:rPr lang="en-US" sz="1600" dirty="0" err="1">
                <a:latin typeface="Segoe UI" pitchFamily="34" charset="0"/>
                <a:cs typeface="Segoe UI" pitchFamily="34" charset="0"/>
              </a:rPr>
              <a:t>i</a:t>
            </a:r>
            <a:r>
              <a:rPr lang="en-US" sz="1600" dirty="0">
                <a:latin typeface="Segoe UI" pitchFamily="34" charset="0"/>
                <a:cs typeface="Segoe UI" pitchFamily="34" charset="0"/>
              </a:rPr>
              <a:t> </a:t>
            </a:r>
            <a:r>
              <a:rPr lang="en-US" sz="1600" dirty="0" err="1">
                <a:latin typeface="Segoe UI" pitchFamily="34" charset="0"/>
                <a:cs typeface="Segoe UI" pitchFamily="34" charset="0"/>
              </a:rPr>
              <a:t>oblikuju</a:t>
            </a:r>
            <a:r>
              <a:rPr lang="en-US" sz="1600" dirty="0">
                <a:latin typeface="Segoe UI" pitchFamily="34" charset="0"/>
                <a:cs typeface="Segoe UI" pitchFamily="34" charset="0"/>
              </a:rPr>
              <a:t> trend, a </a:t>
            </a:r>
            <a:r>
              <a:rPr lang="en-US" sz="1600" dirty="0" err="1">
                <a:latin typeface="Segoe UI" pitchFamily="34" charset="0"/>
                <a:cs typeface="Segoe UI" pitchFamily="34" charset="0"/>
              </a:rPr>
              <a:t>često</a:t>
            </a:r>
            <a:r>
              <a:rPr lang="en-US" sz="1600" dirty="0">
                <a:latin typeface="Segoe UI" pitchFamily="34" charset="0"/>
                <a:cs typeface="Segoe UI" pitchFamily="34" charset="0"/>
              </a:rPr>
              <a:t> </a:t>
            </a:r>
            <a:r>
              <a:rPr lang="en-US" sz="1600" dirty="0" err="1">
                <a:latin typeface="Segoe UI" pitchFamily="34" charset="0"/>
                <a:cs typeface="Segoe UI" pitchFamily="34" charset="0"/>
              </a:rPr>
              <a:t>su</a:t>
            </a:r>
            <a:r>
              <a:rPr lang="en-US" sz="1600" dirty="0">
                <a:latin typeface="Segoe UI" pitchFamily="34" charset="0"/>
                <a:cs typeface="Segoe UI" pitchFamily="34" charset="0"/>
              </a:rPr>
              <a:t> </a:t>
            </a:r>
            <a:r>
              <a:rPr lang="en-US" sz="1600" dirty="0" err="1">
                <a:latin typeface="Segoe UI" pitchFamily="34" charset="0"/>
                <a:cs typeface="Segoe UI" pitchFamily="34" charset="0"/>
              </a:rPr>
              <a:t>upravo</a:t>
            </a:r>
            <a:r>
              <a:rPr lang="en-US" sz="1600" dirty="0">
                <a:latin typeface="Segoe UI" pitchFamily="34" charset="0"/>
                <a:cs typeface="Segoe UI" pitchFamily="34" charset="0"/>
              </a:rPr>
              <a:t> </a:t>
            </a:r>
            <a:r>
              <a:rPr lang="en-US" sz="1600" dirty="0" err="1">
                <a:latin typeface="Segoe UI" pitchFamily="34" charset="0"/>
                <a:cs typeface="Segoe UI" pitchFamily="34" charset="0"/>
              </a:rPr>
              <a:t>te</a:t>
            </a:r>
            <a:r>
              <a:rPr lang="en-US" sz="1600" dirty="0">
                <a:latin typeface="Segoe UI" pitchFamily="34" charset="0"/>
                <a:cs typeface="Segoe UI" pitchFamily="34" charset="0"/>
              </a:rPr>
              <a:t> </a:t>
            </a:r>
            <a:r>
              <a:rPr lang="en-US" sz="1600" dirty="0" err="1">
                <a:latin typeface="Segoe UI" pitchFamily="34" charset="0"/>
                <a:cs typeface="Segoe UI" pitchFamily="34" charset="0"/>
              </a:rPr>
              <a:t>snage</a:t>
            </a:r>
            <a:r>
              <a:rPr lang="en-US" sz="1600" dirty="0">
                <a:latin typeface="Segoe UI" pitchFamily="34" charset="0"/>
                <a:cs typeface="Segoe UI" pitchFamily="34" charset="0"/>
              </a:rPr>
              <a:t> trend </a:t>
            </a:r>
            <a:r>
              <a:rPr lang="en-US" sz="1600" dirty="0" err="1">
                <a:latin typeface="Segoe UI" pitchFamily="34" charset="0"/>
                <a:cs typeface="Segoe UI" pitchFamily="34" charset="0"/>
              </a:rPr>
              <a:t>za</a:t>
            </a:r>
            <a:r>
              <a:rPr lang="en-US" sz="1600" dirty="0">
                <a:latin typeface="Segoe UI" pitchFamily="34" charset="0"/>
                <a:cs typeface="Segoe UI" pitchFamily="34" charset="0"/>
              </a:rPr>
              <a:t> </a:t>
            </a:r>
            <a:r>
              <a:rPr lang="en-US" sz="1600" dirty="0" err="1">
                <a:latin typeface="Segoe UI" pitchFamily="34" charset="0"/>
                <a:cs typeface="Segoe UI" pitchFamily="34" charset="0"/>
              </a:rPr>
              <a:t>sebe</a:t>
            </a:r>
            <a:r>
              <a:rPr lang="en-US" sz="1600" dirty="0">
                <a:latin typeface="Segoe UI" pitchFamily="34" charset="0"/>
                <a:cs typeface="Segoe UI" pitchFamily="34" charset="0"/>
              </a:rPr>
              <a:t> – </a:t>
            </a:r>
            <a:r>
              <a:rPr lang="en-US" sz="1600" dirty="0" err="1">
                <a:latin typeface="Segoe UI" pitchFamily="34" charset="0"/>
                <a:cs typeface="Segoe UI" pitchFamily="34" charset="0"/>
              </a:rPr>
              <a:t>tzv</a:t>
            </a:r>
            <a:r>
              <a:rPr lang="en-US" sz="1600" dirty="0">
                <a:latin typeface="Segoe UI" pitchFamily="34" charset="0"/>
                <a:cs typeface="Segoe UI" pitchFamily="34" charset="0"/>
              </a:rPr>
              <a:t>. “</a:t>
            </a:r>
            <a:r>
              <a:rPr lang="en-US" sz="1600" dirty="0" err="1">
                <a:latin typeface="Segoe UI" pitchFamily="34" charset="0"/>
                <a:cs typeface="Segoe UI" pitchFamily="34" charset="0"/>
              </a:rPr>
              <a:t>kontribucijski</a:t>
            </a:r>
            <a:r>
              <a:rPr lang="en-US" sz="1600" dirty="0">
                <a:latin typeface="Segoe UI" pitchFamily="34" charset="0"/>
                <a:cs typeface="Segoe UI" pitchFamily="34" charset="0"/>
              </a:rPr>
              <a:t> </a:t>
            </a:r>
            <a:r>
              <a:rPr lang="en-US" sz="1600" dirty="0" err="1">
                <a:latin typeface="Segoe UI" pitchFamily="34" charset="0"/>
                <a:cs typeface="Segoe UI" pitchFamily="34" charset="0"/>
              </a:rPr>
              <a:t>trendovi</a:t>
            </a:r>
            <a:r>
              <a:rPr lang="en-US" sz="1600" dirty="0">
                <a:latin typeface="Segoe UI" pitchFamily="34" charset="0"/>
                <a:cs typeface="Segoe UI" pitchFamily="34" charset="0"/>
              </a:rPr>
              <a:t>”.</a:t>
            </a:r>
            <a:endParaRPr lang="hr-HR" sz="1600" dirty="0">
              <a:latin typeface="Segoe UI" pitchFamily="34" charset="0"/>
              <a:cs typeface="Segoe UI" pitchFamily="34" charset="0"/>
            </a:endParaRPr>
          </a:p>
          <a:p>
            <a:pPr eaLnBrk="0" hangingPunct="0"/>
            <a:endParaRPr lang="hr-HR" sz="1600" i="1" dirty="0">
              <a:latin typeface="Segoe UI" pitchFamily="34" charset="0"/>
              <a:cs typeface="Segoe UI" pitchFamily="34" charset="0"/>
            </a:endParaRPr>
          </a:p>
          <a:p>
            <a:pPr eaLnBrk="0" hangingPunct="0"/>
            <a:r>
              <a:rPr lang="en-US" b="1" dirty="0">
                <a:latin typeface="Segoe UI" pitchFamily="34" charset="0"/>
                <a:cs typeface="Segoe UI" pitchFamily="34" charset="0"/>
              </a:rPr>
              <a:t>Monitoring</a:t>
            </a:r>
            <a:r>
              <a:rPr lang="hr-HR" sz="1600" i="1" dirty="0">
                <a:latin typeface="Segoe UI" pitchFamily="34" charset="0"/>
                <a:cs typeface="Segoe UI" pitchFamily="34" charset="0"/>
              </a:rPr>
              <a:t> -</a:t>
            </a:r>
            <a:r>
              <a:rPr lang="en-US" sz="1600" dirty="0">
                <a:latin typeface="Segoe UI" pitchFamily="34" charset="0"/>
                <a:cs typeface="Segoe UI" pitchFamily="34" charset="0"/>
              </a:rPr>
              <a:t> </a:t>
            </a:r>
            <a:r>
              <a:rPr lang="en-US" sz="1600" dirty="0" err="1">
                <a:latin typeface="Segoe UI" pitchFamily="34" charset="0"/>
                <a:cs typeface="Segoe UI" pitchFamily="34" charset="0"/>
              </a:rPr>
              <a:t>Trendove</a:t>
            </a:r>
            <a:r>
              <a:rPr lang="en-US" sz="1600" dirty="0">
                <a:latin typeface="Segoe UI" pitchFamily="34" charset="0"/>
                <a:cs typeface="Segoe UI" pitchFamily="34" charset="0"/>
              </a:rPr>
              <a:t> </a:t>
            </a:r>
            <a:r>
              <a:rPr lang="en-US" sz="1600" dirty="0" err="1">
                <a:latin typeface="Segoe UI" pitchFamily="34" charset="0"/>
                <a:cs typeface="Segoe UI" pitchFamily="34" charset="0"/>
              </a:rPr>
              <a:t>koji</a:t>
            </a:r>
            <a:r>
              <a:rPr lang="en-US" sz="1600" dirty="0">
                <a:latin typeface="Segoe UI" pitchFamily="34" charset="0"/>
                <a:cs typeface="Segoe UI" pitchFamily="34" charset="0"/>
              </a:rPr>
              <a:t> </a:t>
            </a:r>
            <a:r>
              <a:rPr lang="en-US" sz="1600" dirty="0" err="1">
                <a:latin typeface="Segoe UI" pitchFamily="34" charset="0"/>
                <a:cs typeface="Segoe UI" pitchFamily="34" charset="0"/>
              </a:rPr>
              <a:t>su</a:t>
            </a:r>
            <a:r>
              <a:rPr lang="en-US" sz="1600" dirty="0">
                <a:latin typeface="Segoe UI" pitchFamily="34" charset="0"/>
                <a:cs typeface="Segoe UI" pitchFamily="34" charset="0"/>
              </a:rPr>
              <a:t> </a:t>
            </a:r>
            <a:r>
              <a:rPr lang="en-US" sz="1600" dirty="0" err="1">
                <a:latin typeface="Segoe UI" pitchFamily="34" charset="0"/>
                <a:cs typeface="Segoe UI" pitchFamily="34" charset="0"/>
              </a:rPr>
              <a:t>iznimno</a:t>
            </a:r>
            <a:r>
              <a:rPr lang="en-US" sz="1600" dirty="0">
                <a:latin typeface="Segoe UI" pitchFamily="34" charset="0"/>
                <a:cs typeface="Segoe UI" pitchFamily="34" charset="0"/>
              </a:rPr>
              <a:t> </a:t>
            </a:r>
            <a:r>
              <a:rPr lang="en-US" sz="1600" dirty="0" err="1">
                <a:latin typeface="Segoe UI" pitchFamily="34" charset="0"/>
                <a:cs typeface="Segoe UI" pitchFamily="34" charset="0"/>
              </a:rPr>
              <a:t>važni</a:t>
            </a:r>
            <a:r>
              <a:rPr lang="en-US" sz="1600" dirty="0">
                <a:latin typeface="Segoe UI" pitchFamily="34" charset="0"/>
                <a:cs typeface="Segoe UI" pitchFamily="34" charset="0"/>
              </a:rPr>
              <a:t> </a:t>
            </a:r>
            <a:r>
              <a:rPr lang="en-US" sz="1600" dirty="0" err="1">
                <a:latin typeface="Segoe UI" pitchFamily="34" charset="0"/>
                <a:cs typeface="Segoe UI" pitchFamily="34" charset="0"/>
              </a:rPr>
              <a:t>potrebno</a:t>
            </a:r>
            <a:r>
              <a:rPr lang="en-US" sz="1600" dirty="0">
                <a:latin typeface="Segoe UI" pitchFamily="34" charset="0"/>
                <a:cs typeface="Segoe UI" pitchFamily="34" charset="0"/>
              </a:rPr>
              <a:t> je </a:t>
            </a:r>
            <a:r>
              <a:rPr lang="en-US" sz="1600" dirty="0" err="1">
                <a:latin typeface="Segoe UI" pitchFamily="34" charset="0"/>
                <a:cs typeface="Segoe UI" pitchFamily="34" charset="0"/>
              </a:rPr>
              <a:t>redovito</a:t>
            </a:r>
            <a:r>
              <a:rPr lang="en-US" sz="1600" dirty="0">
                <a:latin typeface="Segoe UI" pitchFamily="34" charset="0"/>
                <a:cs typeface="Segoe UI" pitchFamily="34" charset="0"/>
              </a:rPr>
              <a:t> </a:t>
            </a:r>
            <a:r>
              <a:rPr lang="en-US" sz="1600" dirty="0" err="1">
                <a:latin typeface="Segoe UI" pitchFamily="34" charset="0"/>
                <a:cs typeface="Segoe UI" pitchFamily="34" charset="0"/>
              </a:rPr>
              <a:t>pratiti</a:t>
            </a:r>
            <a:r>
              <a:rPr lang="en-US" sz="1600" dirty="0">
                <a:latin typeface="Segoe UI" pitchFamily="34" charset="0"/>
                <a:cs typeface="Segoe UI" pitchFamily="34" charset="0"/>
              </a:rPr>
              <a:t>. </a:t>
            </a:r>
            <a:r>
              <a:rPr lang="en-US" sz="1600" dirty="0" err="1">
                <a:latin typeface="Segoe UI" pitchFamily="34" charset="0"/>
                <a:cs typeface="Segoe UI" pitchFamily="34" charset="0"/>
              </a:rPr>
              <a:t>Npr</a:t>
            </a:r>
            <a:r>
              <a:rPr lang="en-US" sz="1600" dirty="0">
                <a:latin typeface="Segoe UI" pitchFamily="34" charset="0"/>
                <a:cs typeface="Segoe UI" pitchFamily="34" charset="0"/>
              </a:rPr>
              <a:t>. </a:t>
            </a:r>
            <a:r>
              <a:rPr lang="en-US" sz="1600" dirty="0" err="1">
                <a:latin typeface="Segoe UI" pitchFamily="34" charset="0"/>
                <a:cs typeface="Segoe UI" pitchFamily="34" charset="0"/>
              </a:rPr>
              <a:t>brzi</a:t>
            </a:r>
            <a:r>
              <a:rPr lang="en-US" sz="1600" dirty="0">
                <a:latin typeface="Segoe UI" pitchFamily="34" charset="0"/>
                <a:cs typeface="Segoe UI" pitchFamily="34" charset="0"/>
              </a:rPr>
              <a:t> </a:t>
            </a:r>
            <a:r>
              <a:rPr lang="en-US" sz="1600" dirty="0" err="1">
                <a:latin typeface="Segoe UI" pitchFamily="34" charset="0"/>
                <a:cs typeface="Segoe UI" pitchFamily="34" charset="0"/>
              </a:rPr>
              <a:t>rast</a:t>
            </a:r>
            <a:r>
              <a:rPr lang="en-US" sz="1600" dirty="0">
                <a:latin typeface="Segoe UI" pitchFamily="34" charset="0"/>
                <a:cs typeface="Segoe UI" pitchFamily="34" charset="0"/>
              </a:rPr>
              <a:t> </a:t>
            </a:r>
            <a:r>
              <a:rPr lang="en-US" sz="1600" dirty="0" err="1">
                <a:latin typeface="Segoe UI" pitchFamily="34" charset="0"/>
                <a:cs typeface="Segoe UI" pitchFamily="34" charset="0"/>
              </a:rPr>
              <a:t>stope</a:t>
            </a:r>
            <a:r>
              <a:rPr lang="en-US" sz="1600" dirty="0">
                <a:latin typeface="Segoe UI" pitchFamily="34" charset="0"/>
                <a:cs typeface="Segoe UI" pitchFamily="34" charset="0"/>
              </a:rPr>
              <a:t> </a:t>
            </a:r>
            <a:r>
              <a:rPr lang="en-US" sz="1600" dirty="0" err="1">
                <a:latin typeface="Segoe UI" pitchFamily="34" charset="0"/>
                <a:cs typeface="Segoe UI" pitchFamily="34" charset="0"/>
              </a:rPr>
              <a:t>nezaposlenosti</a:t>
            </a:r>
            <a:r>
              <a:rPr lang="en-US" sz="1600" dirty="0">
                <a:latin typeface="Segoe UI" pitchFamily="34" charset="0"/>
                <a:cs typeface="Segoe UI" pitchFamily="34" charset="0"/>
              </a:rPr>
              <a:t> </a:t>
            </a:r>
            <a:r>
              <a:rPr lang="en-US" sz="1600" dirty="0" err="1">
                <a:latin typeface="Segoe UI" pitchFamily="34" charset="0"/>
                <a:cs typeface="Segoe UI" pitchFamily="34" charset="0"/>
              </a:rPr>
              <a:t>može</a:t>
            </a:r>
            <a:r>
              <a:rPr lang="en-US" sz="1600" dirty="0">
                <a:latin typeface="Segoe UI" pitchFamily="34" charset="0"/>
                <a:cs typeface="Segoe UI" pitchFamily="34" charset="0"/>
              </a:rPr>
              <a:t> </a:t>
            </a:r>
            <a:r>
              <a:rPr lang="en-US" sz="1600" dirty="0" err="1">
                <a:latin typeface="Segoe UI" pitchFamily="34" charset="0"/>
                <a:cs typeface="Segoe UI" pitchFamily="34" charset="0"/>
              </a:rPr>
              <a:t>imati</a:t>
            </a:r>
            <a:r>
              <a:rPr lang="en-US" sz="1600" dirty="0">
                <a:latin typeface="Segoe UI" pitchFamily="34" charset="0"/>
                <a:cs typeface="Segoe UI" pitchFamily="34" charset="0"/>
              </a:rPr>
              <a:t> </a:t>
            </a:r>
            <a:r>
              <a:rPr lang="en-US" sz="1600" dirty="0" err="1">
                <a:latin typeface="Segoe UI" pitchFamily="34" charset="0"/>
                <a:cs typeface="Segoe UI" pitchFamily="34" charset="0"/>
              </a:rPr>
              <a:t>značajne</a:t>
            </a:r>
            <a:r>
              <a:rPr lang="en-US" sz="1600" dirty="0">
                <a:latin typeface="Segoe UI" pitchFamily="34" charset="0"/>
                <a:cs typeface="Segoe UI" pitchFamily="34" charset="0"/>
              </a:rPr>
              <a:t> </a:t>
            </a:r>
            <a:r>
              <a:rPr lang="en-US" sz="1600" dirty="0" err="1">
                <a:latin typeface="Segoe UI" pitchFamily="34" charset="0"/>
                <a:cs typeface="Segoe UI" pitchFamily="34" charset="0"/>
              </a:rPr>
              <a:t>posljedice</a:t>
            </a:r>
            <a:r>
              <a:rPr lang="en-US" sz="1600" dirty="0">
                <a:latin typeface="Segoe UI" pitchFamily="34" charset="0"/>
                <a:cs typeface="Segoe UI" pitchFamily="34" charset="0"/>
              </a:rPr>
              <a:t> </a:t>
            </a:r>
            <a:r>
              <a:rPr lang="en-US" sz="1600" dirty="0" err="1">
                <a:latin typeface="Segoe UI" pitchFamily="34" charset="0"/>
                <a:cs typeface="Segoe UI" pitchFamily="34" charset="0"/>
              </a:rPr>
              <a:t>na</a:t>
            </a:r>
            <a:r>
              <a:rPr lang="en-US" sz="1600" dirty="0">
                <a:latin typeface="Segoe UI" pitchFamily="34" charset="0"/>
                <a:cs typeface="Segoe UI" pitchFamily="34" charset="0"/>
              </a:rPr>
              <a:t> </a:t>
            </a:r>
            <a:r>
              <a:rPr lang="en-US" sz="1600" dirty="0" err="1">
                <a:latin typeface="Segoe UI" pitchFamily="34" charset="0"/>
                <a:cs typeface="Segoe UI" pitchFamily="34" charset="0"/>
              </a:rPr>
              <a:t>stanje</a:t>
            </a:r>
            <a:r>
              <a:rPr lang="en-US" sz="1600" dirty="0">
                <a:latin typeface="Segoe UI" pitchFamily="34" charset="0"/>
                <a:cs typeface="Segoe UI" pitchFamily="34" charset="0"/>
              </a:rPr>
              <a:t> </a:t>
            </a:r>
            <a:r>
              <a:rPr lang="en-US" sz="1600" dirty="0" err="1">
                <a:latin typeface="Segoe UI" pitchFamily="34" charset="0"/>
                <a:cs typeface="Segoe UI" pitchFamily="34" charset="0"/>
              </a:rPr>
              <a:t>obitelji</a:t>
            </a:r>
            <a:r>
              <a:rPr lang="en-US" sz="1600" dirty="0">
                <a:latin typeface="Segoe UI" pitchFamily="34" charset="0"/>
                <a:cs typeface="Segoe UI" pitchFamily="34" charset="0"/>
              </a:rPr>
              <a:t>, </a:t>
            </a:r>
            <a:r>
              <a:rPr lang="en-US" sz="1600" dirty="0" err="1">
                <a:latin typeface="Segoe UI" pitchFamily="34" charset="0"/>
                <a:cs typeface="Segoe UI" pitchFamily="34" charset="0"/>
              </a:rPr>
              <a:t>zajednice</a:t>
            </a:r>
            <a:r>
              <a:rPr lang="en-US" sz="1600" dirty="0">
                <a:latin typeface="Segoe UI" pitchFamily="34" charset="0"/>
                <a:cs typeface="Segoe UI" pitchFamily="34" charset="0"/>
              </a:rPr>
              <a:t> </a:t>
            </a:r>
            <a:r>
              <a:rPr lang="en-US" sz="1600" dirty="0" err="1">
                <a:latin typeface="Segoe UI" pitchFamily="34" charset="0"/>
                <a:cs typeface="Segoe UI" pitchFamily="34" charset="0"/>
              </a:rPr>
              <a:t>i</a:t>
            </a:r>
            <a:r>
              <a:rPr lang="en-US" sz="1600" dirty="0">
                <a:latin typeface="Segoe UI" pitchFamily="34" charset="0"/>
                <a:cs typeface="Segoe UI" pitchFamily="34" charset="0"/>
              </a:rPr>
              <a:t> </a:t>
            </a:r>
            <a:r>
              <a:rPr lang="en-US" sz="1600" dirty="0" err="1">
                <a:latin typeface="Segoe UI" pitchFamily="34" charset="0"/>
                <a:cs typeface="Segoe UI" pitchFamily="34" charset="0"/>
              </a:rPr>
              <a:t>cijele</a:t>
            </a:r>
            <a:r>
              <a:rPr lang="en-US" sz="1600" dirty="0">
                <a:latin typeface="Segoe UI" pitchFamily="34" charset="0"/>
                <a:cs typeface="Segoe UI" pitchFamily="34" charset="0"/>
              </a:rPr>
              <a:t> </a:t>
            </a:r>
            <a:r>
              <a:rPr lang="en-US" sz="1600" dirty="0" err="1">
                <a:latin typeface="Segoe UI" pitchFamily="34" charset="0"/>
                <a:cs typeface="Segoe UI" pitchFamily="34" charset="0"/>
              </a:rPr>
              <a:t>države</a:t>
            </a:r>
            <a:r>
              <a:rPr lang="en-US" sz="1600" dirty="0">
                <a:latin typeface="Segoe UI" pitchFamily="34" charset="0"/>
                <a:cs typeface="Segoe UI" pitchFamily="34" charset="0"/>
              </a:rPr>
              <a:t>.</a:t>
            </a:r>
            <a:endParaRPr lang="hr-HR" sz="1600" dirty="0">
              <a:latin typeface="Segoe UI" pitchFamily="34" charset="0"/>
              <a:cs typeface="Segoe UI" pitchFamily="34" charset="0"/>
            </a:endParaRPr>
          </a:p>
          <a:p>
            <a:pPr eaLnBrk="0" hangingPunct="0"/>
            <a:endParaRPr lang="hr-HR" sz="1600" i="1" dirty="0">
              <a:latin typeface="Segoe UI" pitchFamily="34" charset="0"/>
              <a:cs typeface="Segoe UI" pitchFamily="34" charset="0"/>
            </a:endParaRPr>
          </a:p>
          <a:p>
            <a:pPr eaLnBrk="0" hangingPunct="0"/>
            <a:r>
              <a:rPr lang="en-US" b="1" dirty="0" err="1">
                <a:latin typeface="Segoe UI" pitchFamily="34" charset="0"/>
                <a:cs typeface="Segoe UI" pitchFamily="34" charset="0"/>
              </a:rPr>
              <a:t>Projekcija</a:t>
            </a:r>
            <a:r>
              <a:rPr lang="hr-HR" sz="1600" dirty="0">
                <a:latin typeface="Segoe UI" pitchFamily="34" charset="0"/>
                <a:cs typeface="Segoe UI" pitchFamily="34" charset="0"/>
              </a:rPr>
              <a:t> - </a:t>
            </a:r>
            <a:r>
              <a:rPr lang="en-US" sz="1600" dirty="0" err="1">
                <a:latin typeface="Segoe UI" pitchFamily="34" charset="0"/>
                <a:cs typeface="Segoe UI" pitchFamily="34" charset="0"/>
              </a:rPr>
              <a:t>Kada</a:t>
            </a:r>
            <a:r>
              <a:rPr lang="en-US" sz="1600" dirty="0">
                <a:latin typeface="Segoe UI" pitchFamily="34" charset="0"/>
                <a:cs typeface="Segoe UI" pitchFamily="34" charset="0"/>
              </a:rPr>
              <a:t> </a:t>
            </a:r>
            <a:r>
              <a:rPr lang="en-US" sz="1600" dirty="0" err="1">
                <a:latin typeface="Segoe UI" pitchFamily="34" charset="0"/>
                <a:cs typeface="Segoe UI" pitchFamily="34" charset="0"/>
              </a:rPr>
              <a:t>su</a:t>
            </a:r>
            <a:r>
              <a:rPr lang="en-US" sz="1600" dirty="0">
                <a:latin typeface="Segoe UI" pitchFamily="34" charset="0"/>
                <a:cs typeface="Segoe UI" pitchFamily="34" charset="0"/>
              </a:rPr>
              <a:t> </a:t>
            </a:r>
            <a:r>
              <a:rPr lang="en-US" sz="1600" dirty="0" err="1">
                <a:latin typeface="Segoe UI" pitchFamily="34" charset="0"/>
                <a:cs typeface="Segoe UI" pitchFamily="34" charset="0"/>
              </a:rPr>
              <a:t>statistički</a:t>
            </a:r>
            <a:r>
              <a:rPr lang="en-US" sz="1600" dirty="0">
                <a:latin typeface="Segoe UI" pitchFamily="34" charset="0"/>
                <a:cs typeface="Segoe UI" pitchFamily="34" charset="0"/>
              </a:rPr>
              <a:t> </a:t>
            </a:r>
            <a:r>
              <a:rPr lang="en-US" sz="1600" dirty="0" err="1">
                <a:latin typeface="Segoe UI" pitchFamily="34" charset="0"/>
                <a:cs typeface="Segoe UI" pitchFamily="34" charset="0"/>
              </a:rPr>
              <a:t>podaci</a:t>
            </a:r>
            <a:r>
              <a:rPr lang="en-US" sz="1600" dirty="0">
                <a:latin typeface="Segoe UI" pitchFamily="34" charset="0"/>
                <a:cs typeface="Segoe UI" pitchFamily="34" charset="0"/>
              </a:rPr>
              <a:t> </a:t>
            </a:r>
            <a:r>
              <a:rPr lang="en-US" sz="1600" dirty="0" err="1">
                <a:latin typeface="Segoe UI" pitchFamily="34" charset="0"/>
                <a:cs typeface="Segoe UI" pitchFamily="34" charset="0"/>
              </a:rPr>
              <a:t>za</a:t>
            </a:r>
            <a:r>
              <a:rPr lang="en-US" sz="1600" dirty="0">
                <a:latin typeface="Segoe UI" pitchFamily="34" charset="0"/>
                <a:cs typeface="Segoe UI" pitchFamily="34" charset="0"/>
              </a:rPr>
              <a:t> </a:t>
            </a:r>
            <a:r>
              <a:rPr lang="en-US" sz="1600" dirty="0" err="1">
                <a:latin typeface="Segoe UI" pitchFamily="34" charset="0"/>
                <a:cs typeface="Segoe UI" pitchFamily="34" charset="0"/>
              </a:rPr>
              <a:t>pojedini</a:t>
            </a:r>
            <a:r>
              <a:rPr lang="en-US" sz="1600" dirty="0">
                <a:latin typeface="Segoe UI" pitchFamily="34" charset="0"/>
                <a:cs typeface="Segoe UI" pitchFamily="34" charset="0"/>
              </a:rPr>
              <a:t> trend </a:t>
            </a:r>
            <a:r>
              <a:rPr lang="en-US" sz="1600" dirty="0" err="1">
                <a:latin typeface="Segoe UI" pitchFamily="34" charset="0"/>
                <a:cs typeface="Segoe UI" pitchFamily="34" charset="0"/>
              </a:rPr>
              <a:t>dostupni</a:t>
            </a:r>
            <a:r>
              <a:rPr lang="en-US" sz="1600" dirty="0">
                <a:latin typeface="Segoe UI" pitchFamily="34" charset="0"/>
                <a:cs typeface="Segoe UI" pitchFamily="34" charset="0"/>
              </a:rPr>
              <a:t>, </a:t>
            </a:r>
            <a:r>
              <a:rPr lang="en-US" sz="1600" dirty="0" err="1">
                <a:latin typeface="Segoe UI" pitchFamily="34" charset="0"/>
                <a:cs typeface="Segoe UI" pitchFamily="34" charset="0"/>
              </a:rPr>
              <a:t>poželjno</a:t>
            </a:r>
            <a:r>
              <a:rPr lang="en-US" sz="1600" dirty="0">
                <a:latin typeface="Segoe UI" pitchFamily="34" charset="0"/>
                <a:cs typeface="Segoe UI" pitchFamily="34" charset="0"/>
              </a:rPr>
              <a:t> je </a:t>
            </a:r>
            <a:r>
              <a:rPr lang="en-US" sz="1600" dirty="0" err="1">
                <a:latin typeface="Segoe UI" pitchFamily="34" charset="0"/>
                <a:cs typeface="Segoe UI" pitchFamily="34" charset="0"/>
              </a:rPr>
              <a:t>napraviti</a:t>
            </a:r>
            <a:r>
              <a:rPr lang="en-US" sz="1600" dirty="0">
                <a:latin typeface="Segoe UI" pitchFamily="34" charset="0"/>
                <a:cs typeface="Segoe UI" pitchFamily="34" charset="0"/>
              </a:rPr>
              <a:t> </a:t>
            </a:r>
            <a:r>
              <a:rPr lang="en-US" sz="1600" dirty="0" err="1">
                <a:latin typeface="Segoe UI" pitchFamily="34" charset="0"/>
                <a:cs typeface="Segoe UI" pitchFamily="34" charset="0"/>
              </a:rPr>
              <a:t>grafički</a:t>
            </a:r>
            <a:r>
              <a:rPr lang="en-US" sz="1600" dirty="0">
                <a:latin typeface="Segoe UI" pitchFamily="34" charset="0"/>
                <a:cs typeface="Segoe UI" pitchFamily="34" charset="0"/>
              </a:rPr>
              <a:t> </a:t>
            </a:r>
            <a:r>
              <a:rPr lang="en-US" sz="1600" dirty="0" err="1">
                <a:latin typeface="Segoe UI" pitchFamily="34" charset="0"/>
                <a:cs typeface="Segoe UI" pitchFamily="34" charset="0"/>
              </a:rPr>
              <a:t>prikaz</a:t>
            </a:r>
            <a:r>
              <a:rPr lang="en-US" sz="1600" dirty="0">
                <a:latin typeface="Segoe UI" pitchFamily="34" charset="0"/>
                <a:cs typeface="Segoe UI" pitchFamily="34" charset="0"/>
              </a:rPr>
              <a:t> </a:t>
            </a:r>
            <a:r>
              <a:rPr lang="en-US" sz="1600" dirty="0" err="1">
                <a:latin typeface="Segoe UI" pitchFamily="34" charset="0"/>
                <a:cs typeface="Segoe UI" pitchFamily="34" charset="0"/>
              </a:rPr>
              <a:t>trenda</a:t>
            </a:r>
            <a:r>
              <a:rPr lang="en-US" sz="1600" dirty="0">
                <a:latin typeface="Segoe UI" pitchFamily="34" charset="0"/>
                <a:cs typeface="Segoe UI" pitchFamily="34" charset="0"/>
              </a:rPr>
              <a:t> </a:t>
            </a:r>
            <a:r>
              <a:rPr lang="en-US" sz="1600" dirty="0" err="1">
                <a:latin typeface="Segoe UI" pitchFamily="34" charset="0"/>
                <a:cs typeface="Segoe UI" pitchFamily="34" charset="0"/>
              </a:rPr>
              <a:t>kako</a:t>
            </a:r>
            <a:r>
              <a:rPr lang="en-US" sz="1600" dirty="0">
                <a:latin typeface="Segoe UI" pitchFamily="34" charset="0"/>
                <a:cs typeface="Segoe UI" pitchFamily="34" charset="0"/>
              </a:rPr>
              <a:t> </a:t>
            </a:r>
            <a:r>
              <a:rPr lang="en-US" sz="1600" dirty="0" err="1">
                <a:latin typeface="Segoe UI" pitchFamily="34" charset="0"/>
                <a:cs typeface="Segoe UI" pitchFamily="34" charset="0"/>
              </a:rPr>
              <a:t>bismo</a:t>
            </a:r>
            <a:r>
              <a:rPr lang="en-US" sz="1600" dirty="0">
                <a:latin typeface="Segoe UI" pitchFamily="34" charset="0"/>
                <a:cs typeface="Segoe UI" pitchFamily="34" charset="0"/>
              </a:rPr>
              <a:t> </a:t>
            </a:r>
            <a:r>
              <a:rPr lang="en-US" sz="1600" dirty="0" err="1">
                <a:latin typeface="Segoe UI" pitchFamily="34" charset="0"/>
                <a:cs typeface="Segoe UI" pitchFamily="34" charset="0"/>
              </a:rPr>
              <a:t>vidjeli</a:t>
            </a:r>
            <a:r>
              <a:rPr lang="en-US" sz="1600" dirty="0">
                <a:latin typeface="Segoe UI" pitchFamily="34" charset="0"/>
                <a:cs typeface="Segoe UI" pitchFamily="34" charset="0"/>
              </a:rPr>
              <a:t> </a:t>
            </a:r>
            <a:r>
              <a:rPr lang="en-US" sz="1600" dirty="0" err="1">
                <a:latin typeface="Segoe UI" pitchFamily="34" charset="0"/>
                <a:cs typeface="Segoe UI" pitchFamily="34" charset="0"/>
              </a:rPr>
              <a:t>njegovo</a:t>
            </a:r>
            <a:r>
              <a:rPr lang="en-US" sz="1600" dirty="0">
                <a:latin typeface="Segoe UI" pitchFamily="34" charset="0"/>
                <a:cs typeface="Segoe UI" pitchFamily="34" charset="0"/>
              </a:rPr>
              <a:t> </a:t>
            </a:r>
            <a:r>
              <a:rPr lang="en-US" sz="1600" dirty="0" err="1">
                <a:latin typeface="Segoe UI" pitchFamily="34" charset="0"/>
                <a:cs typeface="Segoe UI" pitchFamily="34" charset="0"/>
              </a:rPr>
              <a:t>napredovanje</a:t>
            </a:r>
            <a:r>
              <a:rPr lang="en-US" sz="1600" dirty="0">
                <a:latin typeface="Segoe UI" pitchFamily="34" charset="0"/>
                <a:cs typeface="Segoe UI" pitchFamily="34" charset="0"/>
              </a:rPr>
              <a:t> </a:t>
            </a:r>
            <a:r>
              <a:rPr lang="en-US" sz="1600" dirty="0" err="1">
                <a:latin typeface="Segoe UI" pitchFamily="34" charset="0"/>
                <a:cs typeface="Segoe UI" pitchFamily="34" charset="0"/>
              </a:rPr>
              <a:t>kroz</a:t>
            </a:r>
            <a:r>
              <a:rPr lang="en-US" sz="1600" dirty="0">
                <a:latin typeface="Segoe UI" pitchFamily="34" charset="0"/>
                <a:cs typeface="Segoe UI" pitchFamily="34" charset="0"/>
              </a:rPr>
              <a:t> </a:t>
            </a:r>
            <a:r>
              <a:rPr lang="en-US" sz="1600" dirty="0" err="1">
                <a:latin typeface="Segoe UI" pitchFamily="34" charset="0"/>
                <a:cs typeface="Segoe UI" pitchFamily="34" charset="0"/>
              </a:rPr>
              <a:t>vrijeme</a:t>
            </a:r>
            <a:r>
              <a:rPr lang="en-US" sz="1600" dirty="0">
                <a:latin typeface="Segoe UI" pitchFamily="34" charset="0"/>
                <a:cs typeface="Segoe UI" pitchFamily="34" charset="0"/>
              </a:rPr>
              <a:t>. </a:t>
            </a:r>
            <a:r>
              <a:rPr lang="en-US" sz="1600" dirty="0" err="1">
                <a:latin typeface="Segoe UI" pitchFamily="34" charset="0"/>
                <a:cs typeface="Segoe UI" pitchFamily="34" charset="0"/>
              </a:rPr>
              <a:t>Svi</a:t>
            </a:r>
            <a:r>
              <a:rPr lang="en-US" sz="1600" dirty="0">
                <a:latin typeface="Segoe UI" pitchFamily="34" charset="0"/>
                <a:cs typeface="Segoe UI" pitchFamily="34" charset="0"/>
              </a:rPr>
              <a:t> </a:t>
            </a:r>
            <a:r>
              <a:rPr lang="en-US" sz="1600" dirty="0" err="1">
                <a:latin typeface="Segoe UI" pitchFamily="34" charset="0"/>
                <a:cs typeface="Segoe UI" pitchFamily="34" charset="0"/>
              </a:rPr>
              <a:t>današnji</a:t>
            </a:r>
            <a:r>
              <a:rPr lang="en-US" sz="1600" dirty="0">
                <a:latin typeface="Segoe UI" pitchFamily="34" charset="0"/>
                <a:cs typeface="Segoe UI" pitchFamily="34" charset="0"/>
              </a:rPr>
              <a:t> </a:t>
            </a:r>
            <a:r>
              <a:rPr lang="en-US" sz="1600" dirty="0" err="1">
                <a:latin typeface="Segoe UI" pitchFamily="34" charset="0"/>
                <a:cs typeface="Segoe UI" pitchFamily="34" charset="0"/>
              </a:rPr>
              <a:t>moderni</a:t>
            </a:r>
            <a:r>
              <a:rPr lang="en-US" sz="1600" dirty="0">
                <a:latin typeface="Segoe UI" pitchFamily="34" charset="0"/>
                <a:cs typeface="Segoe UI" pitchFamily="34" charset="0"/>
              </a:rPr>
              <a:t> </a:t>
            </a:r>
            <a:r>
              <a:rPr lang="en-US" sz="1600" dirty="0" err="1">
                <a:latin typeface="Segoe UI" pitchFamily="34" charset="0"/>
                <a:cs typeface="Segoe UI" pitchFamily="34" charset="0"/>
              </a:rPr>
              <a:t>uredski</a:t>
            </a:r>
            <a:r>
              <a:rPr lang="en-US" sz="1600" dirty="0">
                <a:latin typeface="Segoe UI" pitchFamily="34" charset="0"/>
                <a:cs typeface="Segoe UI" pitchFamily="34" charset="0"/>
              </a:rPr>
              <a:t> </a:t>
            </a:r>
            <a:r>
              <a:rPr lang="en-US" sz="1600" dirty="0" err="1">
                <a:latin typeface="Segoe UI" pitchFamily="34" charset="0"/>
                <a:cs typeface="Segoe UI" pitchFamily="34" charset="0"/>
              </a:rPr>
              <a:t>programi</a:t>
            </a:r>
            <a:r>
              <a:rPr lang="en-US" sz="1600" dirty="0">
                <a:latin typeface="Segoe UI" pitchFamily="34" charset="0"/>
                <a:cs typeface="Segoe UI" pitchFamily="34" charset="0"/>
              </a:rPr>
              <a:t> (Microsoft Office, Open Office, Apple iWork, Google Documents…) </a:t>
            </a:r>
            <a:r>
              <a:rPr lang="en-US" sz="1600" dirty="0" err="1">
                <a:latin typeface="Segoe UI" pitchFamily="34" charset="0"/>
                <a:cs typeface="Segoe UI" pitchFamily="34" charset="0"/>
              </a:rPr>
              <a:t>osim</a:t>
            </a:r>
            <a:r>
              <a:rPr lang="en-US" sz="1600" dirty="0">
                <a:latin typeface="Segoe UI" pitchFamily="34" charset="0"/>
                <a:cs typeface="Segoe UI" pitchFamily="34" charset="0"/>
              </a:rPr>
              <a:t> </a:t>
            </a:r>
            <a:r>
              <a:rPr lang="en-US" sz="1600" dirty="0" err="1">
                <a:latin typeface="Segoe UI" pitchFamily="34" charset="0"/>
                <a:cs typeface="Segoe UI" pitchFamily="34" charset="0"/>
              </a:rPr>
              <a:t>opcije</a:t>
            </a:r>
            <a:r>
              <a:rPr lang="en-US" sz="1600" dirty="0">
                <a:latin typeface="Segoe UI" pitchFamily="34" charset="0"/>
                <a:cs typeface="Segoe UI" pitchFamily="34" charset="0"/>
              </a:rPr>
              <a:t> </a:t>
            </a:r>
            <a:r>
              <a:rPr lang="en-US" sz="1600" dirty="0" err="1">
                <a:latin typeface="Segoe UI" pitchFamily="34" charset="0"/>
                <a:cs typeface="Segoe UI" pitchFamily="34" charset="0"/>
              </a:rPr>
              <a:t>crtanja</a:t>
            </a:r>
            <a:r>
              <a:rPr lang="en-US" sz="1600" dirty="0">
                <a:latin typeface="Segoe UI" pitchFamily="34" charset="0"/>
                <a:cs typeface="Segoe UI" pitchFamily="34" charset="0"/>
              </a:rPr>
              <a:t> </a:t>
            </a:r>
            <a:r>
              <a:rPr lang="en-US" sz="1600" dirty="0" err="1">
                <a:latin typeface="Segoe UI" pitchFamily="34" charset="0"/>
                <a:cs typeface="Segoe UI" pitchFamily="34" charset="0"/>
              </a:rPr>
              <a:t>grafova</a:t>
            </a:r>
            <a:r>
              <a:rPr lang="en-US" sz="1600" dirty="0">
                <a:latin typeface="Segoe UI" pitchFamily="34" charset="0"/>
                <a:cs typeface="Segoe UI" pitchFamily="34" charset="0"/>
              </a:rPr>
              <a:t> </a:t>
            </a:r>
            <a:r>
              <a:rPr lang="en-US" sz="1600" dirty="0" err="1">
                <a:latin typeface="Segoe UI" pitchFamily="34" charset="0"/>
                <a:cs typeface="Segoe UI" pitchFamily="34" charset="0"/>
              </a:rPr>
              <a:t>omogućavaju</a:t>
            </a:r>
            <a:r>
              <a:rPr lang="en-US" sz="1600" dirty="0">
                <a:latin typeface="Segoe UI" pitchFamily="34" charset="0"/>
                <a:cs typeface="Segoe UI" pitchFamily="34" charset="0"/>
              </a:rPr>
              <a:t> </a:t>
            </a:r>
            <a:r>
              <a:rPr lang="en-US" sz="1600" dirty="0" err="1">
                <a:latin typeface="Segoe UI" pitchFamily="34" charset="0"/>
                <a:cs typeface="Segoe UI" pitchFamily="34" charset="0"/>
              </a:rPr>
              <a:t>i</a:t>
            </a:r>
            <a:r>
              <a:rPr lang="en-US" sz="1600" dirty="0">
                <a:latin typeface="Segoe UI" pitchFamily="34" charset="0"/>
                <a:cs typeface="Segoe UI" pitchFamily="34" charset="0"/>
              </a:rPr>
              <a:t> </a:t>
            </a:r>
            <a:r>
              <a:rPr lang="en-US" sz="1600" dirty="0" err="1">
                <a:latin typeface="Segoe UI" pitchFamily="34" charset="0"/>
                <a:cs typeface="Segoe UI" pitchFamily="34" charset="0"/>
              </a:rPr>
              <a:t>jednostavan</a:t>
            </a:r>
            <a:r>
              <a:rPr lang="en-US" sz="1600" dirty="0">
                <a:latin typeface="Segoe UI" pitchFamily="34" charset="0"/>
                <a:cs typeface="Segoe UI" pitchFamily="34" charset="0"/>
              </a:rPr>
              <a:t> </a:t>
            </a:r>
            <a:r>
              <a:rPr lang="en-US" sz="1600" dirty="0" err="1">
                <a:latin typeface="Segoe UI" pitchFamily="34" charset="0"/>
                <a:cs typeface="Segoe UI" pitchFamily="34" charset="0"/>
              </a:rPr>
              <a:t>prikaz</a:t>
            </a:r>
            <a:r>
              <a:rPr lang="en-US" sz="1600" dirty="0">
                <a:latin typeface="Segoe UI" pitchFamily="34" charset="0"/>
                <a:cs typeface="Segoe UI" pitchFamily="34" charset="0"/>
              </a:rPr>
              <a:t> </a:t>
            </a:r>
            <a:r>
              <a:rPr lang="en-US" sz="1600" dirty="0" err="1">
                <a:latin typeface="Segoe UI" pitchFamily="34" charset="0"/>
                <a:cs typeface="Segoe UI" pitchFamily="34" charset="0"/>
              </a:rPr>
              <a:t>linija</a:t>
            </a:r>
            <a:r>
              <a:rPr lang="en-US" sz="1600" dirty="0">
                <a:latin typeface="Segoe UI" pitchFamily="34" charset="0"/>
                <a:cs typeface="Segoe UI" pitchFamily="34" charset="0"/>
              </a:rPr>
              <a:t> </a:t>
            </a:r>
            <a:r>
              <a:rPr lang="en-US" sz="1600" dirty="0" err="1">
                <a:latin typeface="Segoe UI" pitchFamily="34" charset="0"/>
                <a:cs typeface="Segoe UI" pitchFamily="34" charset="0"/>
              </a:rPr>
              <a:t>trendova</a:t>
            </a:r>
            <a:r>
              <a:rPr lang="en-US" sz="1600" dirty="0">
                <a:latin typeface="Segoe UI" pitchFamily="34" charset="0"/>
                <a:cs typeface="Segoe UI" pitchFamily="34" charset="0"/>
              </a:rPr>
              <a:t>. </a:t>
            </a:r>
            <a:r>
              <a:rPr lang="en-US" sz="1600" dirty="0" err="1">
                <a:latin typeface="Segoe UI" pitchFamily="34" charset="0"/>
                <a:cs typeface="Segoe UI" pitchFamily="34" charset="0"/>
              </a:rPr>
              <a:t>Takva</a:t>
            </a:r>
            <a:r>
              <a:rPr lang="en-US" sz="1600" dirty="0">
                <a:latin typeface="Segoe UI" pitchFamily="34" charset="0"/>
                <a:cs typeface="Segoe UI" pitchFamily="34" charset="0"/>
              </a:rPr>
              <a:t> </a:t>
            </a:r>
            <a:r>
              <a:rPr lang="en-US" sz="1600" dirty="0" err="1">
                <a:latin typeface="Segoe UI" pitchFamily="34" charset="0"/>
                <a:cs typeface="Segoe UI" pitchFamily="34" charset="0"/>
              </a:rPr>
              <a:t>projekcija</a:t>
            </a:r>
            <a:r>
              <a:rPr lang="en-US" sz="1600" dirty="0">
                <a:latin typeface="Segoe UI" pitchFamily="34" charset="0"/>
                <a:cs typeface="Segoe UI" pitchFamily="34" charset="0"/>
              </a:rPr>
              <a:t> </a:t>
            </a:r>
            <a:r>
              <a:rPr lang="en-US" sz="1600" dirty="0" err="1">
                <a:latin typeface="Segoe UI" pitchFamily="34" charset="0"/>
                <a:cs typeface="Segoe UI" pitchFamily="34" charset="0"/>
              </a:rPr>
              <a:t>trendova</a:t>
            </a:r>
            <a:r>
              <a:rPr lang="en-US" sz="1600" dirty="0">
                <a:latin typeface="Segoe UI" pitchFamily="34" charset="0"/>
                <a:cs typeface="Segoe UI" pitchFamily="34" charset="0"/>
              </a:rPr>
              <a:t> </a:t>
            </a:r>
            <a:r>
              <a:rPr lang="en-US" sz="1600" dirty="0" err="1">
                <a:latin typeface="Segoe UI" pitchFamily="34" charset="0"/>
                <a:cs typeface="Segoe UI" pitchFamily="34" charset="0"/>
              </a:rPr>
              <a:t>pokazuje</a:t>
            </a:r>
            <a:r>
              <a:rPr lang="en-US" sz="1600" dirty="0">
                <a:latin typeface="Segoe UI" pitchFamily="34" charset="0"/>
                <a:cs typeface="Segoe UI" pitchFamily="34" charset="0"/>
              </a:rPr>
              <a:t> </a:t>
            </a:r>
            <a:r>
              <a:rPr lang="en-US" sz="1600" dirty="0" err="1">
                <a:latin typeface="Segoe UI" pitchFamily="34" charset="0"/>
                <a:cs typeface="Segoe UI" pitchFamily="34" charset="0"/>
              </a:rPr>
              <a:t>gdje</a:t>
            </a:r>
            <a:r>
              <a:rPr lang="en-US" sz="1600" dirty="0">
                <a:latin typeface="Segoe UI" pitchFamily="34" charset="0"/>
                <a:cs typeface="Segoe UI" pitchFamily="34" charset="0"/>
              </a:rPr>
              <a:t> bi trend </a:t>
            </a:r>
            <a:r>
              <a:rPr lang="en-US" sz="1600" dirty="0" err="1">
                <a:latin typeface="Segoe UI" pitchFamily="34" charset="0"/>
                <a:cs typeface="Segoe UI" pitchFamily="34" charset="0"/>
              </a:rPr>
              <a:t>mogao</a:t>
            </a:r>
            <a:r>
              <a:rPr lang="en-US" sz="1600" dirty="0">
                <a:latin typeface="Segoe UI" pitchFamily="34" charset="0"/>
                <a:cs typeface="Segoe UI" pitchFamily="34" charset="0"/>
              </a:rPr>
              <a:t> </a:t>
            </a:r>
            <a:r>
              <a:rPr lang="en-US" sz="1600" dirty="0" err="1">
                <a:latin typeface="Segoe UI" pitchFamily="34" charset="0"/>
                <a:cs typeface="Segoe UI" pitchFamily="34" charset="0"/>
              </a:rPr>
              <a:t>biti</a:t>
            </a:r>
            <a:r>
              <a:rPr lang="en-US" sz="1600" dirty="0">
                <a:latin typeface="Segoe UI" pitchFamily="34" charset="0"/>
                <a:cs typeface="Segoe UI" pitchFamily="34" charset="0"/>
              </a:rPr>
              <a:t> u </a:t>
            </a:r>
            <a:r>
              <a:rPr lang="en-US" sz="1600" dirty="0" err="1">
                <a:latin typeface="Segoe UI" pitchFamily="34" charset="0"/>
                <a:cs typeface="Segoe UI" pitchFamily="34" charset="0"/>
              </a:rPr>
              <a:t>određenom</a:t>
            </a:r>
            <a:r>
              <a:rPr lang="en-US" sz="1600" dirty="0">
                <a:latin typeface="Segoe UI" pitchFamily="34" charset="0"/>
                <a:cs typeface="Segoe UI" pitchFamily="34" charset="0"/>
              </a:rPr>
              <a:t> </a:t>
            </a:r>
            <a:r>
              <a:rPr lang="en-US" sz="1600" dirty="0" err="1">
                <a:latin typeface="Segoe UI" pitchFamily="34" charset="0"/>
                <a:cs typeface="Segoe UI" pitchFamily="34" charset="0"/>
              </a:rPr>
              <a:t>trenutku</a:t>
            </a:r>
            <a:r>
              <a:rPr lang="en-US" sz="1600" dirty="0">
                <a:latin typeface="Segoe UI" pitchFamily="34" charset="0"/>
                <a:cs typeface="Segoe UI" pitchFamily="34" charset="0"/>
              </a:rPr>
              <a:t> u </a:t>
            </a:r>
            <a:r>
              <a:rPr lang="en-US" sz="1600" dirty="0" err="1">
                <a:latin typeface="Segoe UI" pitchFamily="34" charset="0"/>
                <a:cs typeface="Segoe UI" pitchFamily="34" charset="0"/>
              </a:rPr>
              <a:t>budućnosti</a:t>
            </a:r>
            <a:r>
              <a:rPr lang="en-US" sz="1600" dirty="0">
                <a:latin typeface="Segoe UI" pitchFamily="34" charset="0"/>
                <a:cs typeface="Segoe UI" pitchFamily="34" charset="0"/>
              </a:rPr>
              <a:t>, pod </a:t>
            </a:r>
            <a:r>
              <a:rPr lang="en-US" sz="1600" dirty="0" err="1">
                <a:latin typeface="Segoe UI" pitchFamily="34" charset="0"/>
                <a:cs typeface="Segoe UI" pitchFamily="34" charset="0"/>
              </a:rPr>
              <a:t>pretpostavkom</a:t>
            </a:r>
            <a:r>
              <a:rPr lang="en-US" sz="1600" dirty="0">
                <a:latin typeface="Segoe UI" pitchFamily="34" charset="0"/>
                <a:cs typeface="Segoe UI" pitchFamily="34" charset="0"/>
              </a:rPr>
              <a:t> da se ne </a:t>
            </a:r>
            <a:r>
              <a:rPr lang="en-US" sz="1600" dirty="0" err="1">
                <a:latin typeface="Segoe UI" pitchFamily="34" charset="0"/>
                <a:cs typeface="Segoe UI" pitchFamily="34" charset="0"/>
              </a:rPr>
              <a:t>dogodi</a:t>
            </a:r>
            <a:r>
              <a:rPr lang="en-US" sz="1600" dirty="0">
                <a:latin typeface="Segoe UI" pitchFamily="34" charset="0"/>
                <a:cs typeface="Segoe UI" pitchFamily="34" charset="0"/>
              </a:rPr>
              <a:t> </a:t>
            </a:r>
            <a:r>
              <a:rPr lang="en-US" sz="1600" dirty="0" err="1">
                <a:latin typeface="Segoe UI" pitchFamily="34" charset="0"/>
                <a:cs typeface="Segoe UI" pitchFamily="34" charset="0"/>
              </a:rPr>
              <a:t>pomak</a:t>
            </a:r>
            <a:r>
              <a:rPr lang="en-US" sz="1600" dirty="0">
                <a:latin typeface="Segoe UI" pitchFamily="34" charset="0"/>
                <a:cs typeface="Segoe UI" pitchFamily="34" charset="0"/>
              </a:rPr>
              <a:t> u </a:t>
            </a:r>
            <a:r>
              <a:rPr lang="en-US" sz="1600" dirty="0" err="1">
                <a:latin typeface="Segoe UI" pitchFamily="34" charset="0"/>
                <a:cs typeface="Segoe UI" pitchFamily="34" charset="0"/>
              </a:rPr>
              <a:t>stopi</a:t>
            </a:r>
            <a:r>
              <a:rPr lang="en-US" sz="1600" dirty="0">
                <a:latin typeface="Segoe UI" pitchFamily="34" charset="0"/>
                <a:cs typeface="Segoe UI" pitchFamily="34" charset="0"/>
              </a:rPr>
              <a:t> </a:t>
            </a:r>
            <a:r>
              <a:rPr lang="en-US" sz="1600" dirty="0" err="1">
                <a:latin typeface="Segoe UI" pitchFamily="34" charset="0"/>
                <a:cs typeface="Segoe UI" pitchFamily="34" charset="0"/>
              </a:rPr>
              <a:t>po</a:t>
            </a:r>
            <a:r>
              <a:rPr lang="en-US" sz="1600" dirty="0">
                <a:latin typeface="Segoe UI" pitchFamily="34" charset="0"/>
                <a:cs typeface="Segoe UI" pitchFamily="34" charset="0"/>
              </a:rPr>
              <a:t> </a:t>
            </a:r>
            <a:r>
              <a:rPr lang="en-US" sz="1600" dirty="0" err="1">
                <a:latin typeface="Segoe UI" pitchFamily="34" charset="0"/>
                <a:cs typeface="Segoe UI" pitchFamily="34" charset="0"/>
              </a:rPr>
              <a:t>kojoj</a:t>
            </a:r>
            <a:r>
              <a:rPr lang="en-US" sz="1600" dirty="0">
                <a:latin typeface="Segoe UI" pitchFamily="34" charset="0"/>
                <a:cs typeface="Segoe UI" pitchFamily="34" charset="0"/>
              </a:rPr>
              <a:t> se trend </a:t>
            </a:r>
            <a:r>
              <a:rPr lang="en-US" sz="1600" dirty="0" err="1">
                <a:latin typeface="Segoe UI" pitchFamily="34" charset="0"/>
                <a:cs typeface="Segoe UI" pitchFamily="34" charset="0"/>
              </a:rPr>
              <a:t>mijenja</a:t>
            </a:r>
            <a:r>
              <a:rPr lang="en-US" sz="1600" dirty="0">
                <a:latin typeface="Segoe UI" pitchFamily="34" charset="0"/>
                <a:cs typeface="Segoe UI" pitchFamily="34" charset="0"/>
              </a:rPr>
              <a:t>. </a:t>
            </a:r>
            <a:r>
              <a:rPr lang="en-US" sz="1600" dirty="0" err="1">
                <a:latin typeface="Segoe UI" pitchFamily="34" charset="0"/>
                <a:cs typeface="Segoe UI" pitchFamily="34" charset="0"/>
              </a:rPr>
              <a:t>Ipak</a:t>
            </a:r>
            <a:r>
              <a:rPr lang="en-US" sz="1600" dirty="0">
                <a:latin typeface="Segoe UI" pitchFamily="34" charset="0"/>
                <a:cs typeface="Segoe UI" pitchFamily="34" charset="0"/>
              </a:rPr>
              <a:t>, </a:t>
            </a:r>
            <a:r>
              <a:rPr lang="en-US" sz="1600" dirty="0" err="1">
                <a:latin typeface="Segoe UI" pitchFamily="34" charset="0"/>
                <a:cs typeface="Segoe UI" pitchFamily="34" charset="0"/>
              </a:rPr>
              <a:t>promjene</a:t>
            </a:r>
            <a:r>
              <a:rPr lang="en-US" sz="1600" dirty="0">
                <a:latin typeface="Segoe UI" pitchFamily="34" charset="0"/>
                <a:cs typeface="Segoe UI" pitchFamily="34" charset="0"/>
              </a:rPr>
              <a:t> </a:t>
            </a:r>
            <a:r>
              <a:rPr lang="en-US" sz="1600" dirty="0" err="1">
                <a:latin typeface="Segoe UI" pitchFamily="34" charset="0"/>
                <a:cs typeface="Segoe UI" pitchFamily="34" charset="0"/>
              </a:rPr>
              <a:t>su</a:t>
            </a:r>
            <a:r>
              <a:rPr lang="en-US" sz="1600" dirty="0">
                <a:latin typeface="Segoe UI" pitchFamily="34" charset="0"/>
                <a:cs typeface="Segoe UI" pitchFamily="34" charset="0"/>
              </a:rPr>
              <a:t> </a:t>
            </a:r>
            <a:r>
              <a:rPr lang="en-US" sz="1600" dirty="0" err="1">
                <a:latin typeface="Segoe UI" pitchFamily="34" charset="0"/>
                <a:cs typeface="Segoe UI" pitchFamily="34" charset="0"/>
              </a:rPr>
              <a:t>česte</a:t>
            </a:r>
            <a:r>
              <a:rPr lang="en-US" sz="1600" dirty="0">
                <a:latin typeface="Segoe UI" pitchFamily="34" charset="0"/>
                <a:cs typeface="Segoe UI" pitchFamily="34" charset="0"/>
              </a:rPr>
              <a:t> </a:t>
            </a:r>
            <a:r>
              <a:rPr lang="en-US" sz="1600" dirty="0" err="1">
                <a:latin typeface="Segoe UI" pitchFamily="34" charset="0"/>
                <a:cs typeface="Segoe UI" pitchFamily="34" charset="0"/>
              </a:rPr>
              <a:t>i</a:t>
            </a:r>
            <a:r>
              <a:rPr lang="en-US" sz="1600" dirty="0">
                <a:latin typeface="Segoe UI" pitchFamily="34" charset="0"/>
                <a:cs typeface="Segoe UI" pitchFamily="34" charset="0"/>
              </a:rPr>
              <a:t> </a:t>
            </a:r>
            <a:r>
              <a:rPr lang="en-US" sz="1600" dirty="0" err="1">
                <a:latin typeface="Segoe UI" pitchFamily="34" charset="0"/>
                <a:cs typeface="Segoe UI" pitchFamily="34" charset="0"/>
              </a:rPr>
              <a:t>vrlo</a:t>
            </a:r>
            <a:r>
              <a:rPr lang="en-US" sz="1600" dirty="0">
                <a:latin typeface="Segoe UI" pitchFamily="34" charset="0"/>
                <a:cs typeface="Segoe UI" pitchFamily="34" charset="0"/>
              </a:rPr>
              <a:t> </a:t>
            </a:r>
            <a:r>
              <a:rPr lang="en-US" sz="1600" dirty="0" err="1">
                <a:latin typeface="Segoe UI" pitchFamily="34" charset="0"/>
                <a:cs typeface="Segoe UI" pitchFamily="34" charset="0"/>
              </a:rPr>
              <a:t>moguće</a:t>
            </a:r>
            <a:r>
              <a:rPr lang="en-US" sz="1600" dirty="0">
                <a:latin typeface="Segoe UI" pitchFamily="34" charset="0"/>
                <a:cs typeface="Segoe UI" pitchFamily="34" charset="0"/>
              </a:rPr>
              <a:t>.</a:t>
            </a:r>
            <a:endParaRPr lang="hr-HR" sz="1600" dirty="0">
              <a:latin typeface="Segoe UI" pitchFamily="34" charset="0"/>
              <a:cs typeface="Segoe UI" pitchFamily="34" charset="0"/>
            </a:endParaRPr>
          </a:p>
          <a:p>
            <a:pPr eaLnBrk="0" hangingPunct="0"/>
            <a:endParaRPr lang="hr-HR" sz="1600" b="1" dirty="0">
              <a:latin typeface="Segoe UI" pitchFamily="34" charset="0"/>
              <a:cs typeface="Segoe UI" pitchFamily="34" charset="0"/>
            </a:endParaRPr>
          </a:p>
          <a:p>
            <a:pPr eaLnBrk="0" hangingPunct="0"/>
            <a:endParaRPr lang="hr-HR" sz="1600" dirty="0">
              <a:latin typeface="Segoe UI" pitchFamily="34" charset="0"/>
              <a:cs typeface="Segoe UI" pitchFamily="34" charset="0"/>
            </a:endParaRPr>
          </a:p>
          <a:p>
            <a:pPr eaLnBrk="0" hangingPunct="0"/>
            <a:endParaRPr lang="hr-HR" sz="1600" dirty="0">
              <a:latin typeface="Segoe UI" pitchFamily="34" charset="0"/>
              <a:cs typeface="Segoe UI"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Slide Number Placeholder 3"/>
          <p:cNvSpPr txBox="1">
            <a:spLocks noGrp="1"/>
          </p:cNvSpPr>
          <p:nvPr/>
        </p:nvSpPr>
        <p:spPr bwMode="auto">
          <a:xfrm>
            <a:off x="8666163" y="6492875"/>
            <a:ext cx="4778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9A268AA7-F614-4518-BF0F-3FDDDE4EC287}" type="slidenum">
              <a:rPr lang="en-US" sz="1200">
                <a:latin typeface="Century Gothic" pitchFamily="34" charset="0"/>
              </a:rPr>
              <a:pPr algn="r" eaLnBrk="1" hangingPunct="1"/>
              <a:t>24</a:t>
            </a:fld>
            <a:endParaRPr lang="en-US" sz="1200">
              <a:latin typeface="Century Gothic" pitchFamily="34" charset="0"/>
            </a:endParaRPr>
          </a:p>
        </p:txBody>
      </p:sp>
      <p:sp>
        <p:nvSpPr>
          <p:cNvPr id="26627" name="Rectangle 8"/>
          <p:cNvSpPr>
            <a:spLocks noChangeArrowheads="1"/>
          </p:cNvSpPr>
          <p:nvPr/>
        </p:nvSpPr>
        <p:spPr bwMode="auto">
          <a:xfrm>
            <a:off x="250825" y="188913"/>
            <a:ext cx="9572625"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r-HR" sz="2800" dirty="0">
                <a:latin typeface="Century Gothic" pitchFamily="34" charset="0"/>
                <a:cs typeface="Segoe UI" pitchFamily="34" charset="0"/>
              </a:rPr>
              <a:t>8. ANALIZA POMOĆU FINANCIJSKIH POKAZATELJA</a:t>
            </a:r>
          </a:p>
          <a:p>
            <a:endParaRPr lang="hr-HR" sz="2400" dirty="0">
              <a:latin typeface="Century Gothic" pitchFamily="34" charset="0"/>
            </a:endParaRPr>
          </a:p>
        </p:txBody>
      </p:sp>
      <p:sp>
        <p:nvSpPr>
          <p:cNvPr id="26629" name="Rectangle 5"/>
          <p:cNvSpPr>
            <a:spLocks noChangeArrowheads="1"/>
          </p:cNvSpPr>
          <p:nvPr/>
        </p:nvSpPr>
        <p:spPr bwMode="auto">
          <a:xfrm>
            <a:off x="323850" y="1031875"/>
            <a:ext cx="8424863"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1600" dirty="0" err="1">
                <a:latin typeface="Segoe UI" pitchFamily="34" charset="0"/>
                <a:cs typeface="Segoe UI" pitchFamily="34" charset="0"/>
              </a:rPr>
              <a:t>Analiza</a:t>
            </a:r>
            <a:r>
              <a:rPr lang="en-US" sz="1600" dirty="0">
                <a:latin typeface="Segoe UI" pitchFamily="34" charset="0"/>
                <a:cs typeface="Segoe UI" pitchFamily="34" charset="0"/>
              </a:rPr>
              <a:t> </a:t>
            </a:r>
            <a:r>
              <a:rPr lang="en-US" sz="1600" dirty="0" err="1">
                <a:latin typeface="Segoe UI" pitchFamily="34" charset="0"/>
                <a:cs typeface="Segoe UI" pitchFamily="34" charset="0"/>
              </a:rPr>
              <a:t>financijskih</a:t>
            </a:r>
            <a:r>
              <a:rPr lang="en-US" sz="1600" dirty="0">
                <a:latin typeface="Segoe UI" pitchFamily="34" charset="0"/>
                <a:cs typeface="Segoe UI" pitchFamily="34" charset="0"/>
              </a:rPr>
              <a:t> </a:t>
            </a:r>
            <a:r>
              <a:rPr lang="en-US" sz="1600" dirty="0" err="1">
                <a:latin typeface="Segoe UI" pitchFamily="34" charset="0"/>
                <a:cs typeface="Segoe UI" pitchFamily="34" charset="0"/>
              </a:rPr>
              <a:t>izvještaja</a:t>
            </a:r>
            <a:r>
              <a:rPr lang="en-US" sz="1600" dirty="0">
                <a:latin typeface="Segoe UI" pitchFamily="34" charset="0"/>
                <a:cs typeface="Segoe UI" pitchFamily="34" charset="0"/>
              </a:rPr>
              <a:t> se u </a:t>
            </a:r>
            <a:r>
              <a:rPr lang="en-US" sz="1600" dirty="0" err="1">
                <a:latin typeface="Segoe UI" pitchFamily="34" charset="0"/>
                <a:cs typeface="Segoe UI" pitchFamily="34" charset="0"/>
              </a:rPr>
              <a:t>suštini</a:t>
            </a:r>
            <a:r>
              <a:rPr lang="en-US" sz="1600" dirty="0">
                <a:latin typeface="Segoe UI" pitchFamily="34" charset="0"/>
                <a:cs typeface="Segoe UI" pitchFamily="34" charset="0"/>
              </a:rPr>
              <a:t> </a:t>
            </a:r>
            <a:r>
              <a:rPr lang="en-US" sz="1600" dirty="0" err="1">
                <a:latin typeface="Segoe UI" pitchFamily="34" charset="0"/>
                <a:cs typeface="Segoe UI" pitchFamily="34" charset="0"/>
              </a:rPr>
              <a:t>poistovjećuje</a:t>
            </a:r>
            <a:r>
              <a:rPr lang="en-US" sz="1600" dirty="0">
                <a:latin typeface="Segoe UI" pitchFamily="34" charset="0"/>
                <a:cs typeface="Segoe UI" pitchFamily="34" charset="0"/>
              </a:rPr>
              <a:t> </a:t>
            </a:r>
            <a:r>
              <a:rPr lang="en-US" sz="1600" dirty="0" err="1">
                <a:latin typeface="Segoe UI" pitchFamily="34" charset="0"/>
                <a:cs typeface="Segoe UI" pitchFamily="34" charset="0"/>
              </a:rPr>
              <a:t>sa</a:t>
            </a:r>
            <a:r>
              <a:rPr lang="en-US" sz="1600" dirty="0">
                <a:latin typeface="Segoe UI" pitchFamily="34" charset="0"/>
                <a:cs typeface="Segoe UI" pitchFamily="34" charset="0"/>
              </a:rPr>
              <a:t> </a:t>
            </a:r>
            <a:r>
              <a:rPr lang="en-US" sz="1600" dirty="0" err="1">
                <a:latin typeface="Segoe UI" pitchFamily="34" charset="0"/>
                <a:cs typeface="Segoe UI" pitchFamily="34" charset="0"/>
              </a:rPr>
              <a:t>analizom</a:t>
            </a:r>
            <a:r>
              <a:rPr lang="en-US" sz="1600" dirty="0">
                <a:latin typeface="Segoe UI" pitchFamily="34" charset="0"/>
                <a:cs typeface="Segoe UI" pitchFamily="34" charset="0"/>
              </a:rPr>
              <a:t> </a:t>
            </a:r>
            <a:r>
              <a:rPr lang="en-US" sz="1600" dirty="0" err="1">
                <a:latin typeface="Segoe UI" pitchFamily="34" charset="0"/>
                <a:cs typeface="Segoe UI" pitchFamily="34" charset="0"/>
              </a:rPr>
              <a:t>pomoću</a:t>
            </a:r>
            <a:r>
              <a:rPr lang="en-US" sz="1600" dirty="0">
                <a:latin typeface="Segoe UI" pitchFamily="34" charset="0"/>
                <a:cs typeface="Segoe UI" pitchFamily="34" charset="0"/>
              </a:rPr>
              <a:t> </a:t>
            </a:r>
            <a:r>
              <a:rPr lang="en-US" sz="1600" dirty="0" err="1">
                <a:latin typeface="Segoe UI" pitchFamily="34" charset="0"/>
                <a:cs typeface="Segoe UI" pitchFamily="34" charset="0"/>
              </a:rPr>
              <a:t>financijskih</a:t>
            </a:r>
            <a:r>
              <a:rPr lang="en-US" sz="1600" dirty="0">
                <a:latin typeface="Segoe UI" pitchFamily="34" charset="0"/>
                <a:cs typeface="Segoe UI" pitchFamily="34" charset="0"/>
              </a:rPr>
              <a:t> </a:t>
            </a:r>
            <a:r>
              <a:rPr lang="en-US" sz="1600" dirty="0" err="1">
                <a:latin typeface="Segoe UI" pitchFamily="34" charset="0"/>
                <a:cs typeface="Segoe UI" pitchFamily="34" charset="0"/>
              </a:rPr>
              <a:t>pokazatelja</a:t>
            </a:r>
            <a:r>
              <a:rPr lang="en-US" sz="1600" dirty="0">
                <a:latin typeface="Segoe UI" pitchFamily="34" charset="0"/>
                <a:cs typeface="Segoe UI" pitchFamily="34" charset="0"/>
              </a:rPr>
              <a:t> (</a:t>
            </a:r>
            <a:r>
              <a:rPr lang="en-US" sz="1600" dirty="0" err="1">
                <a:latin typeface="Segoe UI" pitchFamily="34" charset="0"/>
                <a:cs typeface="Segoe UI" pitchFamily="34" charset="0"/>
              </a:rPr>
              <a:t>koeficijenata</a:t>
            </a:r>
            <a:r>
              <a:rPr lang="en-US" sz="1600" dirty="0">
                <a:latin typeface="Segoe UI" pitchFamily="34" charset="0"/>
                <a:cs typeface="Segoe UI" pitchFamily="34" charset="0"/>
              </a:rPr>
              <a:t>, </a:t>
            </a:r>
            <a:r>
              <a:rPr lang="en-US" sz="1600" dirty="0" err="1">
                <a:latin typeface="Segoe UI" pitchFamily="34" charset="0"/>
                <a:cs typeface="Segoe UI" pitchFamily="34" charset="0"/>
              </a:rPr>
              <a:t>indikatora</a:t>
            </a:r>
            <a:r>
              <a:rPr lang="en-US" sz="1600" dirty="0">
                <a:latin typeface="Segoe UI" pitchFamily="34" charset="0"/>
                <a:cs typeface="Segoe UI" pitchFamily="34" charset="0"/>
              </a:rPr>
              <a:t>). </a:t>
            </a:r>
            <a:endParaRPr lang="hr-HR" sz="1600" dirty="0">
              <a:latin typeface="Segoe UI" pitchFamily="34" charset="0"/>
              <a:cs typeface="Segoe UI" pitchFamily="34" charset="0"/>
            </a:endParaRPr>
          </a:p>
          <a:p>
            <a:pPr eaLnBrk="0" hangingPunct="0"/>
            <a:endParaRPr lang="hr-HR" sz="1600" dirty="0">
              <a:latin typeface="Segoe UI" pitchFamily="34" charset="0"/>
              <a:cs typeface="Segoe UI" pitchFamily="34" charset="0"/>
            </a:endParaRPr>
          </a:p>
          <a:p>
            <a:pPr eaLnBrk="0" hangingPunct="0"/>
            <a:r>
              <a:rPr lang="en-US" sz="1600" b="1" dirty="0" err="1">
                <a:latin typeface="Segoe UI" pitchFamily="34" charset="0"/>
                <a:cs typeface="Segoe UI" pitchFamily="34" charset="0"/>
              </a:rPr>
              <a:t>Pokazatelji</a:t>
            </a:r>
            <a:r>
              <a:rPr lang="en-US" sz="1600" dirty="0">
                <a:latin typeface="Segoe UI" pitchFamily="34" charset="0"/>
                <a:cs typeface="Segoe UI" pitchFamily="34" charset="0"/>
              </a:rPr>
              <a:t> </a:t>
            </a:r>
            <a:r>
              <a:rPr lang="en-US" sz="1600" dirty="0" err="1">
                <a:latin typeface="Segoe UI" pitchFamily="34" charset="0"/>
                <a:cs typeface="Segoe UI" pitchFamily="34" charset="0"/>
              </a:rPr>
              <a:t>su</a:t>
            </a:r>
            <a:r>
              <a:rPr lang="en-US" sz="1600" dirty="0">
                <a:latin typeface="Segoe UI" pitchFamily="34" charset="0"/>
                <a:cs typeface="Segoe UI" pitchFamily="34" charset="0"/>
              </a:rPr>
              <a:t> </a:t>
            </a:r>
            <a:r>
              <a:rPr lang="en-US" sz="1600" dirty="0" err="1">
                <a:latin typeface="Segoe UI" pitchFamily="34" charset="0"/>
                <a:cs typeface="Segoe UI" pitchFamily="34" charset="0"/>
              </a:rPr>
              <a:t>odnosi</a:t>
            </a:r>
            <a:r>
              <a:rPr lang="en-US" sz="1600" dirty="0">
                <a:latin typeface="Segoe UI" pitchFamily="34" charset="0"/>
                <a:cs typeface="Segoe UI" pitchFamily="34" charset="0"/>
              </a:rPr>
              <a:t> </a:t>
            </a:r>
            <a:r>
              <a:rPr lang="en-US" sz="1600" dirty="0" err="1">
                <a:latin typeface="Segoe UI" pitchFamily="34" charset="0"/>
                <a:cs typeface="Segoe UI" pitchFamily="34" charset="0"/>
              </a:rPr>
              <a:t>između</a:t>
            </a:r>
            <a:r>
              <a:rPr lang="en-US" sz="1600" dirty="0">
                <a:latin typeface="Segoe UI" pitchFamily="34" charset="0"/>
                <a:cs typeface="Segoe UI" pitchFamily="34" charset="0"/>
              </a:rPr>
              <a:t> </a:t>
            </a:r>
            <a:r>
              <a:rPr lang="en-US" sz="1600" dirty="0" err="1">
                <a:latin typeface="Segoe UI" pitchFamily="34" charset="0"/>
                <a:cs typeface="Segoe UI" pitchFamily="34" charset="0"/>
              </a:rPr>
              <a:t>dvije</a:t>
            </a:r>
            <a:r>
              <a:rPr lang="en-US" sz="1600" dirty="0">
                <a:latin typeface="Segoe UI" pitchFamily="34" charset="0"/>
                <a:cs typeface="Segoe UI" pitchFamily="34" charset="0"/>
              </a:rPr>
              <a:t> </a:t>
            </a:r>
            <a:r>
              <a:rPr lang="en-US" sz="1600" dirty="0" err="1">
                <a:latin typeface="Segoe UI" pitchFamily="34" charset="0"/>
                <a:cs typeface="Segoe UI" pitchFamily="34" charset="0"/>
              </a:rPr>
              <a:t>veličine</a:t>
            </a:r>
            <a:r>
              <a:rPr lang="en-US" sz="1600" dirty="0">
                <a:latin typeface="Segoe UI" pitchFamily="34" charset="0"/>
                <a:cs typeface="Segoe UI" pitchFamily="34" charset="0"/>
              </a:rPr>
              <a:t> </a:t>
            </a:r>
            <a:r>
              <a:rPr lang="en-US" sz="1600" dirty="0" err="1">
                <a:latin typeface="Segoe UI" pitchFamily="34" charset="0"/>
                <a:cs typeface="Segoe UI" pitchFamily="34" charset="0"/>
              </a:rPr>
              <a:t>izraženi</a:t>
            </a:r>
            <a:r>
              <a:rPr lang="en-US" sz="1600" dirty="0">
                <a:latin typeface="Segoe UI" pitchFamily="34" charset="0"/>
                <a:cs typeface="Segoe UI" pitchFamily="34" charset="0"/>
              </a:rPr>
              <a:t> u </a:t>
            </a:r>
            <a:r>
              <a:rPr lang="en-US" sz="1600" dirty="0" err="1">
                <a:latin typeface="Segoe UI" pitchFamily="34" charset="0"/>
                <a:cs typeface="Segoe UI" pitchFamily="34" charset="0"/>
              </a:rPr>
              <a:t>prostoj</a:t>
            </a:r>
            <a:r>
              <a:rPr lang="en-US" sz="1600" dirty="0">
                <a:latin typeface="Segoe UI" pitchFamily="34" charset="0"/>
                <a:cs typeface="Segoe UI" pitchFamily="34" charset="0"/>
              </a:rPr>
              <a:t> </a:t>
            </a:r>
            <a:r>
              <a:rPr lang="en-US" sz="1600" dirty="0" err="1">
                <a:latin typeface="Segoe UI" pitchFamily="34" charset="0"/>
                <a:cs typeface="Segoe UI" pitchFamily="34" charset="0"/>
              </a:rPr>
              <a:t>matematičkoj</a:t>
            </a:r>
            <a:r>
              <a:rPr lang="en-US" sz="1600" dirty="0">
                <a:latin typeface="Segoe UI" pitchFamily="34" charset="0"/>
                <a:cs typeface="Segoe UI" pitchFamily="34" charset="0"/>
              </a:rPr>
              <a:t> </a:t>
            </a:r>
            <a:r>
              <a:rPr lang="en-US" sz="1600" dirty="0" err="1">
                <a:latin typeface="Segoe UI" pitchFamily="34" charset="0"/>
                <a:cs typeface="Segoe UI" pitchFamily="34" charset="0"/>
              </a:rPr>
              <a:t>formuli</a:t>
            </a:r>
            <a:r>
              <a:rPr lang="en-US" sz="1600" dirty="0">
                <a:latin typeface="Segoe UI" pitchFamily="34" charset="0"/>
                <a:cs typeface="Segoe UI" pitchFamily="34" charset="0"/>
              </a:rPr>
              <a:t>.</a:t>
            </a:r>
            <a:endParaRPr lang="hr-HR" sz="1600" dirty="0">
              <a:latin typeface="Segoe UI" pitchFamily="34" charset="0"/>
              <a:cs typeface="Segoe UI" pitchFamily="34" charset="0"/>
            </a:endParaRPr>
          </a:p>
          <a:p>
            <a:pPr eaLnBrk="0" hangingPunct="0"/>
            <a:endParaRPr lang="hr-HR" sz="1600" dirty="0">
              <a:latin typeface="Segoe UI" pitchFamily="34" charset="0"/>
              <a:cs typeface="Segoe UI" pitchFamily="34" charset="0"/>
            </a:endParaRPr>
          </a:p>
          <a:p>
            <a:pPr eaLnBrk="0" hangingPunct="0"/>
            <a:r>
              <a:rPr lang="en-US" sz="1600" dirty="0">
                <a:latin typeface="Segoe UI" pitchFamily="34" charset="0"/>
                <a:cs typeface="Segoe UI" pitchFamily="34" charset="0"/>
              </a:rPr>
              <a:t>S </a:t>
            </a:r>
            <a:r>
              <a:rPr lang="en-US" sz="1600" dirty="0" err="1">
                <a:latin typeface="Segoe UI" pitchFamily="34" charset="0"/>
                <a:cs typeface="Segoe UI" pitchFamily="34" charset="0"/>
              </a:rPr>
              <a:t>analitičke</a:t>
            </a:r>
            <a:r>
              <a:rPr lang="en-US" sz="1600" dirty="0">
                <a:latin typeface="Segoe UI" pitchFamily="34" charset="0"/>
                <a:cs typeface="Segoe UI" pitchFamily="34" charset="0"/>
              </a:rPr>
              <a:t> </a:t>
            </a:r>
            <a:r>
              <a:rPr lang="en-US" sz="1600" dirty="0" err="1">
                <a:latin typeface="Segoe UI" pitchFamily="34" charset="0"/>
                <a:cs typeface="Segoe UI" pitchFamily="34" charset="0"/>
              </a:rPr>
              <a:t>točke</a:t>
            </a:r>
            <a:r>
              <a:rPr lang="en-US" sz="1600" dirty="0">
                <a:latin typeface="Segoe UI" pitchFamily="34" charset="0"/>
                <a:cs typeface="Segoe UI" pitchFamily="34" charset="0"/>
              </a:rPr>
              <a:t> </a:t>
            </a:r>
            <a:r>
              <a:rPr lang="en-US" sz="1600" dirty="0" err="1">
                <a:latin typeface="Segoe UI" pitchFamily="34" charset="0"/>
                <a:cs typeface="Segoe UI" pitchFamily="34" charset="0"/>
              </a:rPr>
              <a:t>gledišta</a:t>
            </a:r>
            <a:r>
              <a:rPr lang="en-US" sz="1600" dirty="0">
                <a:latin typeface="Segoe UI" pitchFamily="34" charset="0"/>
                <a:cs typeface="Segoe UI" pitchFamily="34" charset="0"/>
              </a:rPr>
              <a:t> </a:t>
            </a:r>
            <a:r>
              <a:rPr lang="en-US" sz="1600" dirty="0" err="1">
                <a:latin typeface="Segoe UI" pitchFamily="34" charset="0"/>
                <a:cs typeface="Segoe UI" pitchFamily="34" charset="0"/>
              </a:rPr>
              <a:t>klasifikacija</a:t>
            </a:r>
            <a:r>
              <a:rPr lang="en-US" sz="1600" dirty="0">
                <a:latin typeface="Segoe UI" pitchFamily="34" charset="0"/>
                <a:cs typeface="Segoe UI" pitchFamily="34" charset="0"/>
              </a:rPr>
              <a:t> </a:t>
            </a:r>
            <a:r>
              <a:rPr lang="en-US" sz="1600" dirty="0" err="1">
                <a:latin typeface="Segoe UI" pitchFamily="34" charset="0"/>
                <a:cs typeface="Segoe UI" pitchFamily="34" charset="0"/>
              </a:rPr>
              <a:t>pokazatelja</a:t>
            </a:r>
            <a:r>
              <a:rPr lang="en-US" sz="1600" dirty="0">
                <a:latin typeface="Segoe UI" pitchFamily="34" charset="0"/>
                <a:cs typeface="Segoe UI" pitchFamily="34" charset="0"/>
              </a:rPr>
              <a:t> </a:t>
            </a:r>
            <a:r>
              <a:rPr lang="en-US" sz="1600" dirty="0" err="1">
                <a:latin typeface="Segoe UI" pitchFamily="34" charset="0"/>
                <a:cs typeface="Segoe UI" pitchFamily="34" charset="0"/>
              </a:rPr>
              <a:t>obavlja</a:t>
            </a:r>
            <a:r>
              <a:rPr lang="en-US" sz="1600" dirty="0">
                <a:latin typeface="Segoe UI" pitchFamily="34" charset="0"/>
                <a:cs typeface="Segoe UI" pitchFamily="34" charset="0"/>
              </a:rPr>
              <a:t> se </a:t>
            </a:r>
            <a:r>
              <a:rPr lang="en-US" sz="1600" dirty="0" err="1">
                <a:latin typeface="Segoe UI" pitchFamily="34" charset="0"/>
                <a:cs typeface="Segoe UI" pitchFamily="34" charset="0"/>
              </a:rPr>
              <a:t>prema</a:t>
            </a:r>
            <a:r>
              <a:rPr lang="en-US" sz="1600" dirty="0">
                <a:latin typeface="Segoe UI" pitchFamily="34" charset="0"/>
                <a:cs typeface="Segoe UI" pitchFamily="34" charset="0"/>
              </a:rPr>
              <a:t> </a:t>
            </a:r>
            <a:r>
              <a:rPr lang="en-US" sz="1600" dirty="0" err="1">
                <a:latin typeface="Segoe UI" pitchFamily="34" charset="0"/>
                <a:cs typeface="Segoe UI" pitchFamily="34" charset="0"/>
              </a:rPr>
              <a:t>relevantnim</a:t>
            </a:r>
            <a:r>
              <a:rPr lang="en-US" sz="1600" dirty="0">
                <a:latin typeface="Segoe UI" pitchFamily="34" charset="0"/>
                <a:cs typeface="Segoe UI" pitchFamily="34" charset="0"/>
              </a:rPr>
              <a:t> </a:t>
            </a:r>
            <a:r>
              <a:rPr lang="en-US" sz="1600" dirty="0" err="1">
                <a:latin typeface="Segoe UI" pitchFamily="34" charset="0"/>
                <a:cs typeface="Segoe UI" pitchFamily="34" charset="0"/>
              </a:rPr>
              <a:t>aspektima</a:t>
            </a:r>
            <a:r>
              <a:rPr lang="en-US" sz="1600" dirty="0">
                <a:latin typeface="Segoe UI" pitchFamily="34" charset="0"/>
                <a:cs typeface="Segoe UI" pitchFamily="34" charset="0"/>
              </a:rPr>
              <a:t> </a:t>
            </a:r>
            <a:r>
              <a:rPr lang="en-US" sz="1600" dirty="0" err="1">
                <a:latin typeface="Segoe UI" pitchFamily="34" charset="0"/>
                <a:cs typeface="Segoe UI" pitchFamily="34" charset="0"/>
              </a:rPr>
              <a:t>poslovanja</a:t>
            </a:r>
            <a:r>
              <a:rPr lang="en-US" sz="1600" dirty="0">
                <a:latin typeface="Segoe UI" pitchFamily="34" charset="0"/>
                <a:cs typeface="Segoe UI" pitchFamily="34" charset="0"/>
              </a:rPr>
              <a:t> </a:t>
            </a:r>
            <a:r>
              <a:rPr lang="en-US" sz="1600" dirty="0" err="1">
                <a:latin typeface="Segoe UI" pitchFamily="34" charset="0"/>
                <a:cs typeface="Segoe UI" pitchFamily="34" charset="0"/>
              </a:rPr>
              <a:t>koji</a:t>
            </a:r>
            <a:r>
              <a:rPr lang="en-US" sz="1600" dirty="0">
                <a:latin typeface="Segoe UI" pitchFamily="34" charset="0"/>
                <a:cs typeface="Segoe UI" pitchFamily="34" charset="0"/>
              </a:rPr>
              <a:t> </a:t>
            </a:r>
            <a:r>
              <a:rPr lang="en-US" sz="1600" dirty="0" err="1">
                <a:latin typeface="Segoe UI" pitchFamily="34" charset="0"/>
                <a:cs typeface="Segoe UI" pitchFamily="34" charset="0"/>
              </a:rPr>
              <a:t>interesira</a:t>
            </a:r>
            <a:r>
              <a:rPr lang="en-US" sz="1600" dirty="0">
                <a:latin typeface="Segoe UI" pitchFamily="34" charset="0"/>
                <a:cs typeface="Segoe UI" pitchFamily="34" charset="0"/>
              </a:rPr>
              <a:t> </a:t>
            </a:r>
            <a:r>
              <a:rPr lang="en-US" sz="1600" dirty="0" err="1">
                <a:latin typeface="Segoe UI" pitchFamily="34" charset="0"/>
                <a:cs typeface="Segoe UI" pitchFamily="34" charset="0"/>
              </a:rPr>
              <a:t>analitičara</a:t>
            </a:r>
            <a:r>
              <a:rPr lang="en-US" sz="1600" dirty="0">
                <a:latin typeface="Segoe UI" pitchFamily="34" charset="0"/>
                <a:cs typeface="Segoe UI" pitchFamily="34" charset="0"/>
              </a:rPr>
              <a:t>.</a:t>
            </a:r>
            <a:endParaRPr lang="hr-HR" sz="1600" dirty="0">
              <a:latin typeface="Segoe UI" pitchFamily="34" charset="0"/>
              <a:cs typeface="Segoe UI" pitchFamily="34" charset="0"/>
            </a:endParaRPr>
          </a:p>
          <a:p>
            <a:pPr eaLnBrk="0" hangingPunct="0"/>
            <a:r>
              <a:rPr lang="en-US" sz="1600" dirty="0"/>
              <a:t> </a:t>
            </a:r>
            <a:endParaRPr lang="hr-HR" sz="1600" dirty="0"/>
          </a:p>
          <a:p>
            <a:pPr eaLnBrk="0" hangingPunct="0"/>
            <a:r>
              <a:rPr lang="en-US" sz="2000" b="1" dirty="0">
                <a:latin typeface="Segoe UI" pitchFamily="34" charset="0"/>
                <a:cs typeface="Segoe UI" pitchFamily="34" charset="0"/>
              </a:rPr>
              <a:t>P</a:t>
            </a:r>
            <a:r>
              <a:rPr lang="hr-HR" sz="2000" b="1" dirty="0">
                <a:latin typeface="Segoe UI" pitchFamily="34" charset="0"/>
                <a:cs typeface="Segoe UI" pitchFamily="34" charset="0"/>
              </a:rPr>
              <a:t>OKAZATELJI</a:t>
            </a:r>
            <a:r>
              <a:rPr lang="en-US" sz="2000" b="1" dirty="0">
                <a:latin typeface="Segoe UI" pitchFamily="34" charset="0"/>
                <a:cs typeface="Segoe UI" pitchFamily="34" charset="0"/>
              </a:rPr>
              <a:t>: </a:t>
            </a:r>
            <a:endParaRPr lang="hr-HR" sz="2000" b="1" dirty="0">
              <a:latin typeface="Segoe UI" pitchFamily="34" charset="0"/>
              <a:cs typeface="Segoe UI" pitchFamily="34" charset="0"/>
            </a:endParaRPr>
          </a:p>
          <a:p>
            <a:pPr eaLnBrk="0" hangingPunct="0"/>
            <a:endParaRPr lang="hr-HR" sz="1600" b="1" dirty="0">
              <a:latin typeface="Segoe UI" pitchFamily="34" charset="0"/>
              <a:cs typeface="Segoe UI" pitchFamily="34" charset="0"/>
            </a:endParaRPr>
          </a:p>
          <a:p>
            <a:pPr eaLnBrk="0" hangingPunct="0"/>
            <a:r>
              <a:rPr lang="en-US" sz="1600" b="1" dirty="0">
                <a:latin typeface="Segoe UI" pitchFamily="34" charset="0"/>
                <a:cs typeface="Segoe UI" pitchFamily="34" charset="0"/>
              </a:rPr>
              <a:t>LIKVIDNOSTI</a:t>
            </a:r>
            <a:r>
              <a:rPr lang="en-US" sz="1600" dirty="0">
                <a:latin typeface="Segoe UI" pitchFamily="34" charset="0"/>
                <a:cs typeface="Segoe UI" pitchFamily="34" charset="0"/>
              </a:rPr>
              <a:t> (</a:t>
            </a:r>
            <a:r>
              <a:rPr lang="en-US" sz="1600" dirty="0" err="1">
                <a:latin typeface="Segoe UI" pitchFamily="34" charset="0"/>
                <a:cs typeface="Segoe UI" pitchFamily="34" charset="0"/>
              </a:rPr>
              <a:t>sposobnost</a:t>
            </a:r>
            <a:r>
              <a:rPr lang="en-US" sz="1600" dirty="0">
                <a:latin typeface="Segoe UI" pitchFamily="34" charset="0"/>
                <a:cs typeface="Segoe UI" pitchFamily="34" charset="0"/>
              </a:rPr>
              <a:t> </a:t>
            </a:r>
            <a:r>
              <a:rPr lang="en-US" sz="1600" dirty="0" err="1">
                <a:latin typeface="Segoe UI" pitchFamily="34" charset="0"/>
                <a:cs typeface="Segoe UI" pitchFamily="34" charset="0"/>
              </a:rPr>
              <a:t>kompanije</a:t>
            </a:r>
            <a:r>
              <a:rPr lang="en-US" sz="1600" dirty="0">
                <a:latin typeface="Segoe UI" pitchFamily="34" charset="0"/>
                <a:cs typeface="Segoe UI" pitchFamily="34" charset="0"/>
              </a:rPr>
              <a:t> </a:t>
            </a:r>
            <a:r>
              <a:rPr lang="en-US" sz="1600" dirty="0" err="1">
                <a:latin typeface="Segoe UI" pitchFamily="34" charset="0"/>
                <a:cs typeface="Segoe UI" pitchFamily="34" charset="0"/>
              </a:rPr>
              <a:t>da</a:t>
            </a:r>
            <a:r>
              <a:rPr lang="en-US" sz="1600" dirty="0">
                <a:latin typeface="Segoe UI" pitchFamily="34" charset="0"/>
                <a:cs typeface="Segoe UI" pitchFamily="34" charset="0"/>
              </a:rPr>
              <a:t> </a:t>
            </a:r>
            <a:r>
              <a:rPr lang="en-US" sz="1600" dirty="0" err="1">
                <a:latin typeface="Segoe UI" pitchFamily="34" charset="0"/>
                <a:cs typeface="Segoe UI" pitchFamily="34" charset="0"/>
              </a:rPr>
              <a:t>servisira</a:t>
            </a:r>
            <a:r>
              <a:rPr lang="en-US" sz="1600" dirty="0">
                <a:latin typeface="Segoe UI" pitchFamily="34" charset="0"/>
                <a:cs typeface="Segoe UI" pitchFamily="34" charset="0"/>
              </a:rPr>
              <a:t> </a:t>
            </a:r>
            <a:r>
              <a:rPr lang="en-US" sz="1600" dirty="0" err="1">
                <a:latin typeface="Segoe UI" pitchFamily="34" charset="0"/>
                <a:cs typeface="Segoe UI" pitchFamily="34" charset="0"/>
              </a:rPr>
              <a:t>dospijele</a:t>
            </a:r>
            <a:r>
              <a:rPr lang="en-US" sz="1600" dirty="0">
                <a:latin typeface="Segoe UI" pitchFamily="34" charset="0"/>
                <a:cs typeface="Segoe UI" pitchFamily="34" charset="0"/>
              </a:rPr>
              <a:t> </a:t>
            </a:r>
            <a:r>
              <a:rPr lang="en-US" sz="1600" dirty="0" err="1">
                <a:latin typeface="Segoe UI" pitchFamily="34" charset="0"/>
                <a:cs typeface="Segoe UI" pitchFamily="34" charset="0"/>
              </a:rPr>
              <a:t>obaveze</a:t>
            </a:r>
            <a:r>
              <a:rPr lang="en-US" sz="1600" dirty="0">
                <a:latin typeface="Segoe UI" pitchFamily="34" charset="0"/>
                <a:cs typeface="Segoe UI" pitchFamily="34" charset="0"/>
              </a:rPr>
              <a:t> </a:t>
            </a:r>
            <a:r>
              <a:rPr lang="en-US" sz="1600" dirty="0" err="1">
                <a:latin typeface="Segoe UI" pitchFamily="34" charset="0"/>
                <a:cs typeface="Segoe UI" pitchFamily="34" charset="0"/>
              </a:rPr>
              <a:t>plaćanja</a:t>
            </a:r>
            <a:r>
              <a:rPr lang="en-US" sz="1600" dirty="0">
                <a:latin typeface="Segoe UI" pitchFamily="34" charset="0"/>
                <a:cs typeface="Segoe UI" pitchFamily="34" charset="0"/>
              </a:rPr>
              <a:t>) </a:t>
            </a:r>
            <a:endParaRPr lang="hr-HR" sz="1600" dirty="0">
              <a:latin typeface="Segoe UI" pitchFamily="34" charset="0"/>
              <a:cs typeface="Segoe UI" pitchFamily="34" charset="0"/>
            </a:endParaRPr>
          </a:p>
          <a:p>
            <a:pPr eaLnBrk="0" hangingPunct="0"/>
            <a:r>
              <a:rPr lang="en-US" sz="1600" b="1" dirty="0">
                <a:latin typeface="Segoe UI" pitchFamily="34" charset="0"/>
                <a:cs typeface="Segoe UI" pitchFamily="34" charset="0"/>
              </a:rPr>
              <a:t>POSLOVNE AKTIVNOSTI </a:t>
            </a:r>
            <a:r>
              <a:rPr lang="en-US" sz="1600" dirty="0">
                <a:latin typeface="Segoe UI" pitchFamily="34" charset="0"/>
                <a:cs typeface="Segoe UI" pitchFamily="34" charset="0"/>
              </a:rPr>
              <a:t>(</a:t>
            </a:r>
            <a:r>
              <a:rPr lang="en-US" sz="1600" dirty="0" err="1">
                <a:latin typeface="Segoe UI" pitchFamily="34" charset="0"/>
                <a:cs typeface="Segoe UI" pitchFamily="34" charset="0"/>
              </a:rPr>
              <a:t>kompanija</a:t>
            </a:r>
            <a:r>
              <a:rPr lang="en-US" sz="1600" dirty="0">
                <a:latin typeface="Segoe UI" pitchFamily="34" charset="0"/>
                <a:cs typeface="Segoe UI" pitchFamily="34" charset="0"/>
              </a:rPr>
              <a:t> </a:t>
            </a:r>
            <a:r>
              <a:rPr lang="en-US" sz="1600" dirty="0" err="1">
                <a:latin typeface="Segoe UI" pitchFamily="34" charset="0"/>
                <a:cs typeface="Segoe UI" pitchFamily="34" charset="0"/>
              </a:rPr>
              <a:t>ulaže</a:t>
            </a:r>
            <a:r>
              <a:rPr lang="en-US" sz="1600" dirty="0">
                <a:latin typeface="Segoe UI" pitchFamily="34" charset="0"/>
                <a:cs typeface="Segoe UI" pitchFamily="34" charset="0"/>
              </a:rPr>
              <a:t> u </a:t>
            </a:r>
            <a:r>
              <a:rPr lang="en-US" sz="1600" dirty="0" err="1">
                <a:latin typeface="Segoe UI" pitchFamily="34" charset="0"/>
                <a:cs typeface="Segoe UI" pitchFamily="34" charset="0"/>
              </a:rPr>
              <a:t>stalna</a:t>
            </a:r>
            <a:r>
              <a:rPr lang="en-US" sz="1600" dirty="0">
                <a:latin typeface="Segoe UI" pitchFamily="34" charset="0"/>
                <a:cs typeface="Segoe UI" pitchFamily="34" charset="0"/>
              </a:rPr>
              <a:t> </a:t>
            </a:r>
            <a:r>
              <a:rPr lang="en-US" sz="1600" dirty="0" err="1">
                <a:latin typeface="Segoe UI" pitchFamily="34" charset="0"/>
                <a:cs typeface="Segoe UI" pitchFamily="34" charset="0"/>
              </a:rPr>
              <a:t>i</a:t>
            </a:r>
            <a:r>
              <a:rPr lang="en-US" sz="1600" dirty="0">
                <a:latin typeface="Segoe UI" pitchFamily="34" charset="0"/>
                <a:cs typeface="Segoe UI" pitchFamily="34" charset="0"/>
              </a:rPr>
              <a:t> </a:t>
            </a:r>
            <a:r>
              <a:rPr lang="en-US" sz="1600" dirty="0" err="1">
                <a:latin typeface="Segoe UI" pitchFamily="34" charset="0"/>
                <a:cs typeface="Segoe UI" pitchFamily="34" charset="0"/>
              </a:rPr>
              <a:t>obrtna</a:t>
            </a:r>
            <a:r>
              <a:rPr lang="en-US" sz="1600" dirty="0">
                <a:latin typeface="Segoe UI" pitchFamily="34" charset="0"/>
                <a:cs typeface="Segoe UI" pitchFamily="34" charset="0"/>
              </a:rPr>
              <a:t> </a:t>
            </a:r>
            <a:r>
              <a:rPr lang="en-US" sz="1600" dirty="0" err="1">
                <a:latin typeface="Segoe UI" pitchFamily="34" charset="0"/>
                <a:cs typeface="Segoe UI" pitchFamily="34" charset="0"/>
              </a:rPr>
              <a:t>sredstva</a:t>
            </a:r>
            <a:r>
              <a:rPr lang="en-US" sz="1600" dirty="0">
                <a:latin typeface="Segoe UI" pitchFamily="34" charset="0"/>
                <a:cs typeface="Segoe UI" pitchFamily="34" charset="0"/>
              </a:rPr>
              <a:t> </a:t>
            </a:r>
            <a:r>
              <a:rPr lang="en-US" sz="1600" dirty="0" err="1">
                <a:latin typeface="Segoe UI" pitchFamily="34" charset="0"/>
                <a:cs typeface="Segoe UI" pitchFamily="34" charset="0"/>
              </a:rPr>
              <a:t>sa</a:t>
            </a:r>
            <a:r>
              <a:rPr lang="en-US" sz="1600" dirty="0">
                <a:latin typeface="Segoe UI" pitchFamily="34" charset="0"/>
                <a:cs typeface="Segoe UI" pitchFamily="34" charset="0"/>
              </a:rPr>
              <a:t> </a:t>
            </a:r>
            <a:r>
              <a:rPr lang="en-US" sz="1600" dirty="0" err="1">
                <a:latin typeface="Segoe UI" pitchFamily="34" charset="0"/>
                <a:cs typeface="Segoe UI" pitchFamily="34" charset="0"/>
              </a:rPr>
              <a:t>namjerom</a:t>
            </a:r>
            <a:r>
              <a:rPr lang="en-US" sz="1600" dirty="0">
                <a:latin typeface="Segoe UI" pitchFamily="34" charset="0"/>
                <a:cs typeface="Segoe UI" pitchFamily="34" charset="0"/>
              </a:rPr>
              <a:t> </a:t>
            </a:r>
            <a:r>
              <a:rPr lang="en-US" sz="1600" dirty="0" err="1">
                <a:latin typeface="Segoe UI" pitchFamily="34" charset="0"/>
                <a:cs typeface="Segoe UI" pitchFamily="34" charset="0"/>
              </a:rPr>
              <a:t>da</a:t>
            </a:r>
            <a:r>
              <a:rPr lang="en-US" sz="1600" dirty="0">
                <a:latin typeface="Segoe UI" pitchFamily="34" charset="0"/>
                <a:cs typeface="Segoe UI" pitchFamily="34" charset="0"/>
              </a:rPr>
              <a:t> </a:t>
            </a:r>
            <a:r>
              <a:rPr lang="en-US" sz="1600" dirty="0" err="1">
                <a:latin typeface="Segoe UI" pitchFamily="34" charset="0"/>
                <a:cs typeface="Segoe UI" pitchFamily="34" charset="0"/>
              </a:rPr>
              <a:t>ih</a:t>
            </a:r>
            <a:r>
              <a:rPr lang="en-US" sz="1600" dirty="0">
                <a:latin typeface="Segoe UI" pitchFamily="34" charset="0"/>
                <a:cs typeface="Segoe UI" pitchFamily="34" charset="0"/>
              </a:rPr>
              <a:t> </a:t>
            </a:r>
            <a:r>
              <a:rPr lang="en-US" sz="1600" dirty="0" err="1">
                <a:latin typeface="Segoe UI" pitchFamily="34" charset="0"/>
                <a:cs typeface="Segoe UI" pitchFamily="34" charset="0"/>
              </a:rPr>
              <a:t>koristi</a:t>
            </a:r>
            <a:r>
              <a:rPr lang="en-US" sz="1600" dirty="0">
                <a:latin typeface="Segoe UI" pitchFamily="34" charset="0"/>
                <a:cs typeface="Segoe UI" pitchFamily="34" charset="0"/>
              </a:rPr>
              <a:t> </a:t>
            </a:r>
            <a:r>
              <a:rPr lang="en-US" sz="1600" dirty="0" err="1">
                <a:latin typeface="Segoe UI" pitchFamily="34" charset="0"/>
                <a:cs typeface="Segoe UI" pitchFamily="34" charset="0"/>
              </a:rPr>
              <a:t>efikasno</a:t>
            </a:r>
            <a:r>
              <a:rPr lang="en-US" sz="1600" dirty="0">
                <a:latin typeface="Segoe UI" pitchFamily="34" charset="0"/>
                <a:cs typeface="Segoe UI" pitchFamily="34" charset="0"/>
              </a:rPr>
              <a:t>, </a:t>
            </a:r>
            <a:r>
              <a:rPr lang="en-US" sz="1600" dirty="0" err="1">
                <a:latin typeface="Segoe UI" pitchFamily="34" charset="0"/>
                <a:cs typeface="Segoe UI" pitchFamily="34" charset="0"/>
              </a:rPr>
              <a:t>što</a:t>
            </a:r>
            <a:r>
              <a:rPr lang="en-US" sz="1600" dirty="0">
                <a:latin typeface="Segoe UI" pitchFamily="34" charset="0"/>
                <a:cs typeface="Segoe UI" pitchFamily="34" charset="0"/>
              </a:rPr>
              <a:t> </a:t>
            </a:r>
            <a:r>
              <a:rPr lang="en-US" sz="1600" dirty="0" err="1">
                <a:latin typeface="Segoe UI" pitchFamily="34" charset="0"/>
                <a:cs typeface="Segoe UI" pitchFamily="34" charset="0"/>
              </a:rPr>
              <a:t>znači</a:t>
            </a:r>
            <a:r>
              <a:rPr lang="en-US" sz="1600" dirty="0">
                <a:latin typeface="Segoe UI" pitchFamily="34" charset="0"/>
                <a:cs typeface="Segoe UI" pitchFamily="34" charset="0"/>
              </a:rPr>
              <a:t> </a:t>
            </a:r>
            <a:r>
              <a:rPr lang="en-US" sz="1600" dirty="0" err="1">
                <a:latin typeface="Segoe UI" pitchFamily="34" charset="0"/>
                <a:cs typeface="Segoe UI" pitchFamily="34" charset="0"/>
              </a:rPr>
              <a:t>da</a:t>
            </a:r>
            <a:r>
              <a:rPr lang="en-US" sz="1600" dirty="0">
                <a:latin typeface="Segoe UI" pitchFamily="34" charset="0"/>
                <a:cs typeface="Segoe UI" pitchFamily="34" charset="0"/>
              </a:rPr>
              <a:t> s </a:t>
            </a:r>
            <a:r>
              <a:rPr lang="en-US" sz="1600" dirty="0" err="1">
                <a:latin typeface="Segoe UI" pitchFamily="34" charset="0"/>
                <a:cs typeface="Segoe UI" pitchFamily="34" charset="0"/>
              </a:rPr>
              <a:t>malim</a:t>
            </a:r>
            <a:r>
              <a:rPr lang="en-US" sz="1600" dirty="0">
                <a:latin typeface="Segoe UI" pitchFamily="34" charset="0"/>
                <a:cs typeface="Segoe UI" pitchFamily="34" charset="0"/>
              </a:rPr>
              <a:t> </a:t>
            </a:r>
            <a:r>
              <a:rPr lang="en-US" sz="1600" dirty="0" err="1">
                <a:latin typeface="Segoe UI" pitchFamily="34" charset="0"/>
                <a:cs typeface="Segoe UI" pitchFamily="34" charset="0"/>
              </a:rPr>
              <a:t>ulaganjima</a:t>
            </a:r>
            <a:r>
              <a:rPr lang="en-US" sz="1600" dirty="0">
                <a:latin typeface="Segoe UI" pitchFamily="34" charset="0"/>
                <a:cs typeface="Segoe UI" pitchFamily="34" charset="0"/>
              </a:rPr>
              <a:t> </a:t>
            </a:r>
            <a:r>
              <a:rPr lang="en-US" sz="1600" dirty="0" err="1">
                <a:latin typeface="Segoe UI" pitchFamily="34" charset="0"/>
                <a:cs typeface="Segoe UI" pitchFamily="34" charset="0"/>
              </a:rPr>
              <a:t>ostvari</a:t>
            </a:r>
            <a:r>
              <a:rPr lang="en-US" sz="1600" dirty="0">
                <a:latin typeface="Segoe UI" pitchFamily="34" charset="0"/>
                <a:cs typeface="Segoe UI" pitchFamily="34" charset="0"/>
              </a:rPr>
              <a:t> </a:t>
            </a:r>
            <a:r>
              <a:rPr lang="en-US" sz="1600" dirty="0" err="1">
                <a:latin typeface="Segoe UI" pitchFamily="34" charset="0"/>
                <a:cs typeface="Segoe UI" pitchFamily="34" charset="0"/>
              </a:rPr>
              <a:t>što</a:t>
            </a:r>
            <a:r>
              <a:rPr lang="en-US" sz="1600" dirty="0">
                <a:latin typeface="Segoe UI" pitchFamily="34" charset="0"/>
                <a:cs typeface="Segoe UI" pitchFamily="34" charset="0"/>
              </a:rPr>
              <a:t> </a:t>
            </a:r>
            <a:r>
              <a:rPr lang="en-US" sz="1600" dirty="0" err="1">
                <a:latin typeface="Segoe UI" pitchFamily="34" charset="0"/>
                <a:cs typeface="Segoe UI" pitchFamily="34" charset="0"/>
              </a:rPr>
              <a:t>veći</a:t>
            </a:r>
            <a:r>
              <a:rPr lang="en-US" sz="1600" dirty="0">
                <a:latin typeface="Segoe UI" pitchFamily="34" charset="0"/>
                <a:cs typeface="Segoe UI" pitchFamily="34" charset="0"/>
              </a:rPr>
              <a:t> </a:t>
            </a:r>
            <a:r>
              <a:rPr lang="en-US" sz="1600" dirty="0" err="1">
                <a:latin typeface="Segoe UI" pitchFamily="34" charset="0"/>
                <a:cs typeface="Segoe UI" pitchFamily="34" charset="0"/>
              </a:rPr>
              <a:t>obim</a:t>
            </a:r>
            <a:r>
              <a:rPr lang="en-US" sz="1600" dirty="0">
                <a:latin typeface="Segoe UI" pitchFamily="34" charset="0"/>
                <a:cs typeface="Segoe UI" pitchFamily="34" charset="0"/>
              </a:rPr>
              <a:t> </a:t>
            </a:r>
            <a:r>
              <a:rPr lang="en-US" sz="1600" dirty="0" err="1">
                <a:latin typeface="Segoe UI" pitchFamily="34" charset="0"/>
                <a:cs typeface="Segoe UI" pitchFamily="34" charset="0"/>
              </a:rPr>
              <a:t>poslovne</a:t>
            </a:r>
            <a:r>
              <a:rPr lang="en-US" sz="1600" dirty="0">
                <a:latin typeface="Segoe UI" pitchFamily="34" charset="0"/>
                <a:cs typeface="Segoe UI" pitchFamily="34" charset="0"/>
              </a:rPr>
              <a:t> </a:t>
            </a:r>
            <a:r>
              <a:rPr lang="en-US" sz="1600" dirty="0" err="1">
                <a:latin typeface="Segoe UI" pitchFamily="34" charset="0"/>
                <a:cs typeface="Segoe UI" pitchFamily="34" charset="0"/>
              </a:rPr>
              <a:t>aktivnosti</a:t>
            </a:r>
            <a:r>
              <a:rPr lang="en-US" sz="1600" dirty="0">
                <a:latin typeface="Segoe UI" pitchFamily="34" charset="0"/>
                <a:cs typeface="Segoe UI" pitchFamily="34" charset="0"/>
              </a:rPr>
              <a:t>) </a:t>
            </a:r>
            <a:r>
              <a:rPr lang="en-US" sz="1600" b="1" dirty="0">
                <a:latin typeface="Segoe UI" pitchFamily="34" charset="0"/>
                <a:cs typeface="Segoe UI" pitchFamily="34" charset="0"/>
              </a:rPr>
              <a:t>RENTABILNOSTI</a:t>
            </a:r>
            <a:r>
              <a:rPr lang="en-US" sz="1600" dirty="0">
                <a:latin typeface="Segoe UI" pitchFamily="34" charset="0"/>
                <a:cs typeface="Segoe UI" pitchFamily="34" charset="0"/>
              </a:rPr>
              <a:t> (</a:t>
            </a:r>
            <a:r>
              <a:rPr lang="en-US" sz="1600" dirty="0" err="1">
                <a:latin typeface="Segoe UI" pitchFamily="34" charset="0"/>
                <a:cs typeface="Segoe UI" pitchFamily="34" charset="0"/>
              </a:rPr>
              <a:t>poslovni</a:t>
            </a:r>
            <a:r>
              <a:rPr lang="en-US" sz="1600" dirty="0">
                <a:latin typeface="Segoe UI" pitchFamily="34" charset="0"/>
                <a:cs typeface="Segoe UI" pitchFamily="34" charset="0"/>
              </a:rPr>
              <a:t> </a:t>
            </a:r>
            <a:r>
              <a:rPr lang="en-US" sz="1600" dirty="0" err="1">
                <a:latin typeface="Segoe UI" pitchFamily="34" charset="0"/>
                <a:cs typeface="Segoe UI" pitchFamily="34" charset="0"/>
              </a:rPr>
              <a:t>dobitak</a:t>
            </a:r>
            <a:r>
              <a:rPr lang="en-US" sz="1600" dirty="0">
                <a:latin typeface="Segoe UI" pitchFamily="34" charset="0"/>
                <a:cs typeface="Segoe UI" pitchFamily="34" charset="0"/>
              </a:rPr>
              <a:t>, </a:t>
            </a:r>
            <a:r>
              <a:rPr lang="en-US" sz="1600" dirty="0" err="1">
                <a:latin typeface="Segoe UI" pitchFamily="34" charset="0"/>
                <a:cs typeface="Segoe UI" pitchFamily="34" charset="0"/>
              </a:rPr>
              <a:t>kao</a:t>
            </a:r>
            <a:r>
              <a:rPr lang="en-US" sz="1600" dirty="0">
                <a:latin typeface="Segoe UI" pitchFamily="34" charset="0"/>
                <a:cs typeface="Segoe UI" pitchFamily="34" charset="0"/>
              </a:rPr>
              <a:t> </a:t>
            </a:r>
            <a:r>
              <a:rPr lang="en-US" sz="1600" dirty="0" err="1">
                <a:latin typeface="Segoe UI" pitchFamily="34" charset="0"/>
                <a:cs typeface="Segoe UI" pitchFamily="34" charset="0"/>
              </a:rPr>
              <a:t>razlika</a:t>
            </a:r>
            <a:r>
              <a:rPr lang="en-US" sz="1600" dirty="0">
                <a:latin typeface="Segoe UI" pitchFamily="34" charset="0"/>
                <a:cs typeface="Segoe UI" pitchFamily="34" charset="0"/>
              </a:rPr>
              <a:t> </a:t>
            </a:r>
            <a:r>
              <a:rPr lang="en-US" sz="1600" dirty="0" err="1">
                <a:latin typeface="Segoe UI" pitchFamily="34" charset="0"/>
                <a:cs typeface="Segoe UI" pitchFamily="34" charset="0"/>
              </a:rPr>
              <a:t>poslovnih</a:t>
            </a:r>
            <a:r>
              <a:rPr lang="en-US" sz="1600" dirty="0">
                <a:latin typeface="Segoe UI" pitchFamily="34" charset="0"/>
                <a:cs typeface="Segoe UI" pitchFamily="34" charset="0"/>
              </a:rPr>
              <a:t> </a:t>
            </a:r>
            <a:r>
              <a:rPr lang="en-US" sz="1600" dirty="0" err="1">
                <a:latin typeface="Segoe UI" pitchFamily="34" charset="0"/>
                <a:cs typeface="Segoe UI" pitchFamily="34" charset="0"/>
              </a:rPr>
              <a:t>prihoda</a:t>
            </a:r>
            <a:r>
              <a:rPr lang="en-US" sz="1600" dirty="0">
                <a:latin typeface="Segoe UI" pitchFamily="34" charset="0"/>
                <a:cs typeface="Segoe UI" pitchFamily="34" charset="0"/>
              </a:rPr>
              <a:t> </a:t>
            </a:r>
            <a:r>
              <a:rPr lang="en-US" sz="1600" dirty="0" err="1">
                <a:latin typeface="Segoe UI" pitchFamily="34" charset="0"/>
                <a:cs typeface="Segoe UI" pitchFamily="34" charset="0"/>
              </a:rPr>
              <a:t>i</a:t>
            </a:r>
            <a:r>
              <a:rPr lang="en-US" sz="1600" dirty="0">
                <a:latin typeface="Segoe UI" pitchFamily="34" charset="0"/>
                <a:cs typeface="Segoe UI" pitchFamily="34" charset="0"/>
              </a:rPr>
              <a:t> </a:t>
            </a:r>
            <a:r>
              <a:rPr lang="en-US" sz="1600" dirty="0" err="1">
                <a:latin typeface="Segoe UI" pitchFamily="34" charset="0"/>
                <a:cs typeface="Segoe UI" pitchFamily="34" charset="0"/>
              </a:rPr>
              <a:t>rashoda</a:t>
            </a:r>
            <a:r>
              <a:rPr lang="en-US" sz="1600" dirty="0">
                <a:latin typeface="Segoe UI" pitchFamily="34" charset="0"/>
                <a:cs typeface="Segoe UI" pitchFamily="34" charset="0"/>
              </a:rPr>
              <a:t> </a:t>
            </a:r>
            <a:r>
              <a:rPr lang="en-US" sz="1600" dirty="0" err="1">
                <a:latin typeface="Segoe UI" pitchFamily="34" charset="0"/>
                <a:cs typeface="Segoe UI" pitchFamily="34" charset="0"/>
              </a:rPr>
              <a:t>predstavlja</a:t>
            </a:r>
            <a:r>
              <a:rPr lang="en-US" sz="1600" dirty="0">
                <a:latin typeface="Segoe UI" pitchFamily="34" charset="0"/>
                <a:cs typeface="Segoe UI" pitchFamily="34" charset="0"/>
              </a:rPr>
              <a:t> </a:t>
            </a:r>
            <a:r>
              <a:rPr lang="en-US" sz="1600" dirty="0" err="1">
                <a:latin typeface="Segoe UI" pitchFamily="34" charset="0"/>
                <a:cs typeface="Segoe UI" pitchFamily="34" charset="0"/>
              </a:rPr>
              <a:t>prirast</a:t>
            </a:r>
            <a:r>
              <a:rPr lang="en-US" sz="1600" dirty="0">
                <a:latin typeface="Segoe UI" pitchFamily="34" charset="0"/>
                <a:cs typeface="Segoe UI" pitchFamily="34" charset="0"/>
              </a:rPr>
              <a:t> </a:t>
            </a:r>
            <a:r>
              <a:rPr lang="en-US" sz="1600" dirty="0" err="1">
                <a:latin typeface="Segoe UI" pitchFamily="34" charset="0"/>
                <a:cs typeface="Segoe UI" pitchFamily="34" charset="0"/>
              </a:rPr>
              <a:t>koji</a:t>
            </a:r>
            <a:r>
              <a:rPr lang="en-US" sz="1600" dirty="0">
                <a:latin typeface="Segoe UI" pitchFamily="34" charset="0"/>
                <a:cs typeface="Segoe UI" pitchFamily="34" charset="0"/>
              </a:rPr>
              <a:t> je </a:t>
            </a:r>
            <a:r>
              <a:rPr lang="en-US" sz="1600" dirty="0" err="1">
                <a:latin typeface="Segoe UI" pitchFamily="34" charset="0"/>
                <a:cs typeface="Segoe UI" pitchFamily="34" charset="0"/>
              </a:rPr>
              <a:t>ostvaren</a:t>
            </a:r>
            <a:r>
              <a:rPr lang="en-US" sz="1600" dirty="0">
                <a:latin typeface="Segoe UI" pitchFamily="34" charset="0"/>
                <a:cs typeface="Segoe UI" pitchFamily="34" charset="0"/>
              </a:rPr>
              <a:t> </a:t>
            </a:r>
            <a:r>
              <a:rPr lang="en-US" sz="1600" dirty="0" err="1">
                <a:latin typeface="Segoe UI" pitchFamily="34" charset="0"/>
                <a:cs typeface="Segoe UI" pitchFamily="34" charset="0"/>
              </a:rPr>
              <a:t>na</a:t>
            </a:r>
            <a:r>
              <a:rPr lang="en-US" sz="1600" dirty="0">
                <a:latin typeface="Segoe UI" pitchFamily="34" charset="0"/>
                <a:cs typeface="Segoe UI" pitchFamily="34" charset="0"/>
              </a:rPr>
              <a:t> </a:t>
            </a:r>
            <a:r>
              <a:rPr lang="en-US" sz="1600" dirty="0" err="1">
                <a:latin typeface="Segoe UI" pitchFamily="34" charset="0"/>
                <a:cs typeface="Segoe UI" pitchFamily="34" charset="0"/>
              </a:rPr>
              <a:t>angažirana</a:t>
            </a:r>
            <a:r>
              <a:rPr lang="en-US" sz="1600" dirty="0">
                <a:latin typeface="Segoe UI" pitchFamily="34" charset="0"/>
                <a:cs typeface="Segoe UI" pitchFamily="34" charset="0"/>
              </a:rPr>
              <a:t> </a:t>
            </a:r>
            <a:r>
              <a:rPr lang="en-US" sz="1600" dirty="0" err="1">
                <a:latin typeface="Segoe UI" pitchFamily="34" charset="0"/>
                <a:cs typeface="Segoe UI" pitchFamily="34" charset="0"/>
              </a:rPr>
              <a:t>poslovna</a:t>
            </a:r>
            <a:r>
              <a:rPr lang="en-US" sz="1600" dirty="0">
                <a:latin typeface="Segoe UI" pitchFamily="34" charset="0"/>
                <a:cs typeface="Segoe UI" pitchFamily="34" charset="0"/>
              </a:rPr>
              <a:t> </a:t>
            </a:r>
            <a:r>
              <a:rPr lang="en-US" sz="1600" dirty="0" err="1">
                <a:latin typeface="Segoe UI" pitchFamily="34" charset="0"/>
                <a:cs typeface="Segoe UI" pitchFamily="34" charset="0"/>
              </a:rPr>
              <a:t>sredstva</a:t>
            </a:r>
            <a:r>
              <a:rPr lang="en-US" sz="1600" dirty="0">
                <a:latin typeface="Segoe UI" pitchFamily="34" charset="0"/>
                <a:cs typeface="Segoe UI" pitchFamily="34" charset="0"/>
              </a:rPr>
              <a:t> </a:t>
            </a:r>
            <a:r>
              <a:rPr lang="en-US" sz="1600" dirty="0" err="1">
                <a:latin typeface="Segoe UI" pitchFamily="34" charset="0"/>
                <a:cs typeface="Segoe UI" pitchFamily="34" charset="0"/>
              </a:rPr>
              <a:t>koja</a:t>
            </a:r>
            <a:r>
              <a:rPr lang="en-US" sz="1600" dirty="0">
                <a:latin typeface="Segoe UI" pitchFamily="34" charset="0"/>
                <a:cs typeface="Segoe UI" pitchFamily="34" charset="0"/>
              </a:rPr>
              <a:t> </a:t>
            </a:r>
            <a:r>
              <a:rPr lang="en-US" sz="1600" dirty="0" err="1">
                <a:latin typeface="Segoe UI" pitchFamily="34" charset="0"/>
                <a:cs typeface="Segoe UI" pitchFamily="34" charset="0"/>
              </a:rPr>
              <a:t>su</a:t>
            </a:r>
            <a:r>
              <a:rPr lang="en-US" sz="1600" dirty="0">
                <a:latin typeface="Segoe UI" pitchFamily="34" charset="0"/>
                <a:cs typeface="Segoe UI" pitchFamily="34" charset="0"/>
              </a:rPr>
              <a:t> </a:t>
            </a:r>
            <a:r>
              <a:rPr lang="en-US" sz="1600" dirty="0" err="1">
                <a:latin typeface="Segoe UI" pitchFamily="34" charset="0"/>
                <a:cs typeface="Segoe UI" pitchFamily="34" charset="0"/>
              </a:rPr>
              <a:t>korištena</a:t>
            </a:r>
            <a:r>
              <a:rPr lang="en-US" sz="1600" dirty="0">
                <a:latin typeface="Segoe UI" pitchFamily="34" charset="0"/>
                <a:cs typeface="Segoe UI" pitchFamily="34" charset="0"/>
              </a:rPr>
              <a:t> </a:t>
            </a:r>
            <a:r>
              <a:rPr lang="en-US" sz="1600" dirty="0" err="1">
                <a:latin typeface="Segoe UI" pitchFamily="34" charset="0"/>
                <a:cs typeface="Segoe UI" pitchFamily="34" charset="0"/>
              </a:rPr>
              <a:t>za</a:t>
            </a:r>
            <a:r>
              <a:rPr lang="en-US" sz="1600" dirty="0">
                <a:latin typeface="Segoe UI" pitchFamily="34" charset="0"/>
                <a:cs typeface="Segoe UI" pitchFamily="34" charset="0"/>
              </a:rPr>
              <a:t> </a:t>
            </a:r>
            <a:r>
              <a:rPr lang="en-US" sz="1600" dirty="0" err="1">
                <a:latin typeface="Segoe UI" pitchFamily="34" charset="0"/>
                <a:cs typeface="Segoe UI" pitchFamily="34" charset="0"/>
              </a:rPr>
              <a:t>obavljanje</a:t>
            </a:r>
            <a:r>
              <a:rPr lang="en-US" sz="1600" dirty="0">
                <a:latin typeface="Segoe UI" pitchFamily="34" charset="0"/>
                <a:cs typeface="Segoe UI" pitchFamily="34" charset="0"/>
              </a:rPr>
              <a:t> </a:t>
            </a:r>
            <a:r>
              <a:rPr lang="en-US" sz="1600" dirty="0" err="1">
                <a:latin typeface="Segoe UI" pitchFamily="34" charset="0"/>
                <a:cs typeface="Segoe UI" pitchFamily="34" charset="0"/>
              </a:rPr>
              <a:t>djelatnosti</a:t>
            </a:r>
            <a:r>
              <a:rPr lang="en-US" sz="1600" dirty="0">
                <a:latin typeface="Segoe UI" pitchFamily="34" charset="0"/>
                <a:cs typeface="Segoe UI" pitchFamily="34" charset="0"/>
              </a:rPr>
              <a:t>), </a:t>
            </a:r>
            <a:endParaRPr lang="hr-HR" sz="1600" dirty="0">
              <a:latin typeface="Segoe UI" pitchFamily="34" charset="0"/>
              <a:cs typeface="Segoe UI" pitchFamily="34" charset="0"/>
            </a:endParaRPr>
          </a:p>
          <a:p>
            <a:pPr eaLnBrk="0" hangingPunct="0"/>
            <a:r>
              <a:rPr lang="en-US" sz="1600" b="1" dirty="0">
                <a:latin typeface="Segoe UI" pitchFamily="34" charset="0"/>
                <a:cs typeface="Segoe UI" pitchFamily="34" charset="0"/>
              </a:rPr>
              <a:t>FINANCIJSKE STRUKTURE</a:t>
            </a:r>
            <a:r>
              <a:rPr lang="en-US" sz="1600" dirty="0">
                <a:latin typeface="Segoe UI" pitchFamily="34" charset="0"/>
                <a:cs typeface="Segoe UI" pitchFamily="34" charset="0"/>
              </a:rPr>
              <a:t> (</a:t>
            </a:r>
            <a:r>
              <a:rPr lang="en-US" sz="1600" dirty="0" err="1">
                <a:latin typeface="Segoe UI" pitchFamily="34" charset="0"/>
                <a:cs typeface="Segoe UI" pitchFamily="34" charset="0"/>
              </a:rPr>
              <a:t>ukupna</a:t>
            </a:r>
            <a:r>
              <a:rPr lang="en-US" sz="1600" dirty="0">
                <a:latin typeface="Segoe UI" pitchFamily="34" charset="0"/>
                <a:cs typeface="Segoe UI" pitchFamily="34" charset="0"/>
              </a:rPr>
              <a:t> </a:t>
            </a:r>
            <a:r>
              <a:rPr lang="en-US" sz="1600" dirty="0" err="1">
                <a:latin typeface="Segoe UI" pitchFamily="34" charset="0"/>
                <a:cs typeface="Segoe UI" pitchFamily="34" charset="0"/>
              </a:rPr>
              <a:t>sredstva</a:t>
            </a:r>
            <a:r>
              <a:rPr lang="en-US" sz="1600" dirty="0">
                <a:latin typeface="Segoe UI" pitchFamily="34" charset="0"/>
                <a:cs typeface="Segoe UI" pitchFamily="34" charset="0"/>
              </a:rPr>
              <a:t> u </a:t>
            </a:r>
            <a:r>
              <a:rPr lang="en-US" sz="1600" dirty="0" err="1">
                <a:latin typeface="Segoe UI" pitchFamily="34" charset="0"/>
                <a:cs typeface="Segoe UI" pitchFamily="34" charset="0"/>
              </a:rPr>
              <a:t>aktivi</a:t>
            </a:r>
            <a:r>
              <a:rPr lang="en-US" sz="1600" dirty="0">
                <a:latin typeface="Segoe UI" pitchFamily="34" charset="0"/>
                <a:cs typeface="Segoe UI" pitchFamily="34" charset="0"/>
              </a:rPr>
              <a:t> </a:t>
            </a:r>
            <a:r>
              <a:rPr lang="en-US" sz="1600" dirty="0" err="1">
                <a:latin typeface="Segoe UI" pitchFamily="34" charset="0"/>
                <a:cs typeface="Segoe UI" pitchFamily="34" charset="0"/>
              </a:rPr>
              <a:t>financiraju</a:t>
            </a:r>
            <a:r>
              <a:rPr lang="en-US" sz="1600" dirty="0">
                <a:latin typeface="Segoe UI" pitchFamily="34" charset="0"/>
                <a:cs typeface="Segoe UI" pitchFamily="34" charset="0"/>
              </a:rPr>
              <a:t> se </a:t>
            </a:r>
            <a:r>
              <a:rPr lang="en-US" sz="1600" dirty="0" err="1">
                <a:latin typeface="Segoe UI" pitchFamily="34" charset="0"/>
                <a:cs typeface="Segoe UI" pitchFamily="34" charset="0"/>
              </a:rPr>
              <a:t>iz</a:t>
            </a:r>
            <a:r>
              <a:rPr lang="en-US" sz="1600" dirty="0">
                <a:latin typeface="Segoe UI" pitchFamily="34" charset="0"/>
                <a:cs typeface="Segoe UI" pitchFamily="34" charset="0"/>
              </a:rPr>
              <a:t> </a:t>
            </a:r>
            <a:r>
              <a:rPr lang="en-US" sz="1600" dirty="0" err="1">
                <a:latin typeface="Segoe UI" pitchFamily="34" charset="0"/>
                <a:cs typeface="Segoe UI" pitchFamily="34" charset="0"/>
              </a:rPr>
              <a:t>obaveza</a:t>
            </a:r>
            <a:r>
              <a:rPr lang="en-US" sz="1600" dirty="0">
                <a:latin typeface="Segoe UI" pitchFamily="34" charset="0"/>
                <a:cs typeface="Segoe UI" pitchFamily="34" charset="0"/>
              </a:rPr>
              <a:t> </a:t>
            </a:r>
            <a:r>
              <a:rPr lang="en-US" sz="1600" dirty="0" err="1">
                <a:latin typeface="Segoe UI" pitchFamily="34" charset="0"/>
                <a:cs typeface="Segoe UI" pitchFamily="34" charset="0"/>
              </a:rPr>
              <a:t>ili</a:t>
            </a:r>
            <a:r>
              <a:rPr lang="en-US" sz="1600" dirty="0">
                <a:latin typeface="Segoe UI" pitchFamily="34" charset="0"/>
                <a:cs typeface="Segoe UI" pitchFamily="34" charset="0"/>
              </a:rPr>
              <a:t> </a:t>
            </a:r>
            <a:r>
              <a:rPr lang="en-US" sz="1600" dirty="0" err="1">
                <a:latin typeface="Segoe UI" pitchFamily="34" charset="0"/>
                <a:cs typeface="Segoe UI" pitchFamily="34" charset="0"/>
              </a:rPr>
              <a:t>vlastitog</a:t>
            </a:r>
            <a:r>
              <a:rPr lang="en-US" sz="1600" dirty="0">
                <a:latin typeface="Segoe UI" pitchFamily="34" charset="0"/>
                <a:cs typeface="Segoe UI" pitchFamily="34" charset="0"/>
              </a:rPr>
              <a:t> </a:t>
            </a:r>
            <a:r>
              <a:rPr lang="en-US" sz="1600" dirty="0" err="1">
                <a:latin typeface="Segoe UI" pitchFamily="34" charset="0"/>
                <a:cs typeface="Segoe UI" pitchFamily="34" charset="0"/>
              </a:rPr>
              <a:t>kapitala</a:t>
            </a:r>
            <a:r>
              <a:rPr lang="en-US" sz="1600" dirty="0">
                <a:latin typeface="Segoe UI" pitchFamily="34" charset="0"/>
                <a:cs typeface="Segoe UI" pitchFamily="34" charset="0"/>
              </a:rPr>
              <a:t>. </a:t>
            </a:r>
            <a:r>
              <a:rPr lang="en-US" sz="1600" dirty="0" err="1">
                <a:latin typeface="Segoe UI" pitchFamily="34" charset="0"/>
                <a:cs typeface="Segoe UI" pitchFamily="34" charset="0"/>
              </a:rPr>
              <a:t>Komponiranje</a:t>
            </a:r>
            <a:r>
              <a:rPr lang="en-US" sz="1600" dirty="0">
                <a:latin typeface="Segoe UI" pitchFamily="34" charset="0"/>
                <a:cs typeface="Segoe UI" pitchFamily="34" charset="0"/>
              </a:rPr>
              <a:t> </a:t>
            </a:r>
            <a:r>
              <a:rPr lang="en-US" sz="1600" dirty="0" err="1">
                <a:latin typeface="Segoe UI" pitchFamily="34" charset="0"/>
                <a:cs typeface="Segoe UI" pitchFamily="34" charset="0"/>
              </a:rPr>
              <a:t>pasive</a:t>
            </a:r>
            <a:r>
              <a:rPr lang="en-US" sz="1600" dirty="0">
                <a:latin typeface="Segoe UI" pitchFamily="34" charset="0"/>
                <a:cs typeface="Segoe UI" pitchFamily="34" charset="0"/>
              </a:rPr>
              <a:t>, </a:t>
            </a:r>
            <a:r>
              <a:rPr lang="en-US" sz="1600" dirty="0" err="1">
                <a:latin typeface="Segoe UI" pitchFamily="34" charset="0"/>
                <a:cs typeface="Segoe UI" pitchFamily="34" charset="0"/>
              </a:rPr>
              <a:t>odnosno</a:t>
            </a:r>
            <a:r>
              <a:rPr lang="en-US" sz="1600" dirty="0">
                <a:latin typeface="Segoe UI" pitchFamily="34" charset="0"/>
                <a:cs typeface="Segoe UI" pitchFamily="34" charset="0"/>
              </a:rPr>
              <a:t> </a:t>
            </a:r>
            <a:r>
              <a:rPr lang="en-US" sz="1600" dirty="0" err="1">
                <a:latin typeface="Segoe UI" pitchFamily="34" charset="0"/>
                <a:cs typeface="Segoe UI" pitchFamily="34" charset="0"/>
              </a:rPr>
              <a:t>odnos</a:t>
            </a:r>
            <a:r>
              <a:rPr lang="en-US" sz="1600" dirty="0">
                <a:latin typeface="Segoe UI" pitchFamily="34" charset="0"/>
                <a:cs typeface="Segoe UI" pitchFamily="34" charset="0"/>
              </a:rPr>
              <a:t> </a:t>
            </a:r>
            <a:r>
              <a:rPr lang="en-US" sz="1600" dirty="0" err="1">
                <a:latin typeface="Segoe UI" pitchFamily="34" charset="0"/>
                <a:cs typeface="Segoe UI" pitchFamily="34" charset="0"/>
              </a:rPr>
              <a:t>između</a:t>
            </a:r>
            <a:r>
              <a:rPr lang="en-US" sz="1600" dirty="0">
                <a:latin typeface="Segoe UI" pitchFamily="34" charset="0"/>
                <a:cs typeface="Segoe UI" pitchFamily="34" charset="0"/>
              </a:rPr>
              <a:t> </a:t>
            </a:r>
            <a:r>
              <a:rPr lang="en-US" sz="1600" dirty="0" err="1">
                <a:latin typeface="Segoe UI" pitchFamily="34" charset="0"/>
                <a:cs typeface="Segoe UI" pitchFamily="34" charset="0"/>
              </a:rPr>
              <a:t>vlastitih</a:t>
            </a:r>
            <a:r>
              <a:rPr lang="en-US" sz="1600" dirty="0">
                <a:latin typeface="Segoe UI" pitchFamily="34" charset="0"/>
                <a:cs typeface="Segoe UI" pitchFamily="34" charset="0"/>
              </a:rPr>
              <a:t> </a:t>
            </a:r>
            <a:r>
              <a:rPr lang="en-US" sz="1600" dirty="0" err="1">
                <a:latin typeface="Segoe UI" pitchFamily="34" charset="0"/>
                <a:cs typeface="Segoe UI" pitchFamily="34" charset="0"/>
              </a:rPr>
              <a:t>i</a:t>
            </a:r>
            <a:r>
              <a:rPr lang="en-US" sz="1600" dirty="0">
                <a:latin typeface="Segoe UI" pitchFamily="34" charset="0"/>
                <a:cs typeface="Segoe UI" pitchFamily="34" charset="0"/>
              </a:rPr>
              <a:t> </a:t>
            </a:r>
            <a:r>
              <a:rPr lang="en-US" sz="1600" dirty="0" err="1">
                <a:latin typeface="Segoe UI" pitchFamily="34" charset="0"/>
                <a:cs typeface="Segoe UI" pitchFamily="34" charset="0"/>
              </a:rPr>
              <a:t>pozajmljenih</a:t>
            </a:r>
            <a:r>
              <a:rPr lang="en-US" sz="1600" dirty="0">
                <a:latin typeface="Segoe UI" pitchFamily="34" charset="0"/>
                <a:cs typeface="Segoe UI" pitchFamily="34" charset="0"/>
              </a:rPr>
              <a:t> </a:t>
            </a:r>
            <a:r>
              <a:rPr lang="en-US" sz="1600" dirty="0" err="1">
                <a:latin typeface="Segoe UI" pitchFamily="34" charset="0"/>
                <a:cs typeface="Segoe UI" pitchFamily="34" charset="0"/>
              </a:rPr>
              <a:t>izvora</a:t>
            </a:r>
            <a:r>
              <a:rPr lang="en-US" sz="1600" dirty="0">
                <a:latin typeface="Segoe UI" pitchFamily="34" charset="0"/>
                <a:cs typeface="Segoe UI" pitchFamily="34" charset="0"/>
              </a:rPr>
              <a:t> </a:t>
            </a:r>
            <a:r>
              <a:rPr lang="en-US" sz="1600" dirty="0" err="1">
                <a:latin typeface="Segoe UI" pitchFamily="34" charset="0"/>
                <a:cs typeface="Segoe UI" pitchFamily="34" charset="0"/>
              </a:rPr>
              <a:t>financiranja</a:t>
            </a:r>
            <a:r>
              <a:rPr lang="en-US" sz="1600" dirty="0">
                <a:latin typeface="Segoe UI" pitchFamily="34" charset="0"/>
                <a:cs typeface="Segoe UI" pitchFamily="34" charset="0"/>
              </a:rPr>
              <a:t> (</a:t>
            </a:r>
            <a:r>
              <a:rPr lang="en-US" sz="1600" dirty="0" err="1">
                <a:latin typeface="Segoe UI" pitchFamily="34" charset="0"/>
                <a:cs typeface="Segoe UI" pitchFamily="34" charset="0"/>
              </a:rPr>
              <a:t>obaveza</a:t>
            </a:r>
            <a:r>
              <a:rPr lang="en-US" sz="1600" dirty="0">
                <a:latin typeface="Segoe UI" pitchFamily="34" charset="0"/>
                <a:cs typeface="Segoe UI" pitchFamily="34" charset="0"/>
              </a:rPr>
              <a:t>) </a:t>
            </a:r>
            <a:r>
              <a:rPr lang="en-US" sz="1600" dirty="0" err="1">
                <a:latin typeface="Segoe UI" pitchFamily="34" charset="0"/>
                <a:cs typeface="Segoe UI" pitchFamily="34" charset="0"/>
              </a:rPr>
              <a:t>naziva</a:t>
            </a:r>
            <a:r>
              <a:rPr lang="en-US" sz="1600" dirty="0">
                <a:latin typeface="Segoe UI" pitchFamily="34" charset="0"/>
                <a:cs typeface="Segoe UI" pitchFamily="34" charset="0"/>
              </a:rPr>
              <a:t> se </a:t>
            </a:r>
            <a:r>
              <a:rPr lang="en-US" sz="1600" dirty="0" err="1">
                <a:latin typeface="Segoe UI" pitchFamily="34" charset="0"/>
                <a:cs typeface="Segoe UI" pitchFamily="34" charset="0"/>
              </a:rPr>
              <a:t>financijskom</a:t>
            </a:r>
            <a:r>
              <a:rPr lang="en-US" sz="1600" dirty="0">
                <a:latin typeface="Segoe UI" pitchFamily="34" charset="0"/>
                <a:cs typeface="Segoe UI" pitchFamily="34" charset="0"/>
              </a:rPr>
              <a:t> </a:t>
            </a:r>
            <a:r>
              <a:rPr lang="en-US" sz="1600" dirty="0" err="1">
                <a:latin typeface="Segoe UI" pitchFamily="34" charset="0"/>
                <a:cs typeface="Segoe UI" pitchFamily="34" charset="0"/>
              </a:rPr>
              <a:t>strukturom</a:t>
            </a:r>
            <a:r>
              <a:rPr lang="en-US" sz="1600" dirty="0">
                <a:latin typeface="Segoe UI" pitchFamily="34" charset="0"/>
                <a:cs typeface="Segoe UI" pitchFamily="34" charset="0"/>
              </a:rPr>
              <a:t>)</a:t>
            </a:r>
            <a:r>
              <a:rPr lang="en-US" sz="1600" b="1" dirty="0">
                <a:latin typeface="Segoe UI" pitchFamily="34" charset="0"/>
                <a:cs typeface="Segoe UI" pitchFamily="34" charset="0"/>
              </a:rPr>
              <a:t> </a:t>
            </a:r>
            <a:r>
              <a:rPr lang="en-US" sz="1600" dirty="0" err="1">
                <a:latin typeface="Segoe UI" pitchFamily="34" charset="0"/>
                <a:cs typeface="Segoe UI" pitchFamily="34" charset="0"/>
              </a:rPr>
              <a:t>i</a:t>
            </a:r>
            <a:r>
              <a:rPr lang="en-US" sz="1600" b="1" dirty="0">
                <a:latin typeface="Segoe UI" pitchFamily="34" charset="0"/>
                <a:cs typeface="Segoe UI" pitchFamily="34" charset="0"/>
              </a:rPr>
              <a:t> </a:t>
            </a:r>
            <a:endParaRPr lang="hr-HR" sz="1600" b="1" dirty="0">
              <a:latin typeface="Segoe UI" pitchFamily="34" charset="0"/>
              <a:cs typeface="Segoe UI" pitchFamily="34" charset="0"/>
            </a:endParaRPr>
          </a:p>
          <a:p>
            <a:pPr eaLnBrk="0" hangingPunct="0"/>
            <a:r>
              <a:rPr lang="en-US" sz="1600" b="1" dirty="0">
                <a:latin typeface="Segoe UI" pitchFamily="34" charset="0"/>
                <a:cs typeface="Segoe UI" pitchFamily="34" charset="0"/>
              </a:rPr>
              <a:t>TRŽIŠNE VRIJEDNOSTI</a:t>
            </a:r>
            <a:r>
              <a:rPr lang="en-US" sz="1600" dirty="0">
                <a:latin typeface="Segoe UI" pitchFamily="34" charset="0"/>
                <a:cs typeface="Segoe UI" pitchFamily="34" charset="0"/>
              </a:rPr>
              <a:t>.</a:t>
            </a:r>
            <a:endParaRPr lang="hr-HR" sz="1600" dirty="0">
              <a:latin typeface="Segoe UI" pitchFamily="34" charset="0"/>
              <a:cs typeface="Segoe UI" pitchFamily="34" charset="0"/>
            </a:endParaRPr>
          </a:p>
          <a:p>
            <a:pPr eaLnBrk="0" hangingPunct="0"/>
            <a:endParaRPr lang="hr-HR" sz="1600" b="1" dirty="0">
              <a:latin typeface="Segoe UI" pitchFamily="34" charset="0"/>
              <a:cs typeface="Segoe UI"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3528" y="-99392"/>
            <a:ext cx="8229600" cy="1143001"/>
          </a:xfrm>
        </p:spPr>
        <p:txBody>
          <a:bodyPr/>
          <a:lstStyle/>
          <a:p>
            <a:r>
              <a:rPr lang="hr-HR" sz="2800" dirty="0" smtClean="0"/>
              <a:t>9. LITERATURA</a:t>
            </a:r>
            <a:endParaRPr lang="hr-HR" sz="2800" dirty="0"/>
          </a:p>
        </p:txBody>
      </p:sp>
      <p:sp>
        <p:nvSpPr>
          <p:cNvPr id="4" name="Slide Number Placeholder 3"/>
          <p:cNvSpPr>
            <a:spLocks noGrp="1"/>
          </p:cNvSpPr>
          <p:nvPr>
            <p:ph type="sldNum" sz="quarter" idx="4294967295"/>
          </p:nvPr>
        </p:nvSpPr>
        <p:spPr>
          <a:xfrm>
            <a:off x="8666163" y="6492875"/>
            <a:ext cx="477837" cy="365125"/>
          </a:xfrm>
        </p:spPr>
        <p:txBody>
          <a:bodyPr/>
          <a:lstStyle/>
          <a:p>
            <a:pPr>
              <a:defRPr/>
            </a:pPr>
            <a:fld id="{AC806807-CFB4-44F1-875A-FBD239E240D1}" type="slidenum">
              <a:rPr lang="en-US" smtClean="0"/>
              <a:pPr>
                <a:defRPr/>
              </a:pPr>
              <a:t>25</a:t>
            </a:fld>
            <a:endParaRPr lang="en-US"/>
          </a:p>
        </p:txBody>
      </p:sp>
      <p:sp>
        <p:nvSpPr>
          <p:cNvPr id="7" name="Rectangle 5"/>
          <p:cNvSpPr>
            <a:spLocks noChangeArrowheads="1"/>
          </p:cNvSpPr>
          <p:nvPr/>
        </p:nvSpPr>
        <p:spPr bwMode="auto">
          <a:xfrm>
            <a:off x="323850" y="2223442"/>
            <a:ext cx="8424863"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r-HR" dirty="0" smtClean="0">
                <a:latin typeface="Segoe UI" pitchFamily="34" charset="0"/>
                <a:ea typeface="Segoe UI" pitchFamily="34" charset="0"/>
                <a:cs typeface="Segoe UI" pitchFamily="34" charset="0"/>
              </a:rPr>
              <a:t>- Predavanja za kolegij 'Analiza poslovanja poduzeća' ,efzg  (financijska analiza)</a:t>
            </a:r>
          </a:p>
          <a:p>
            <a:r>
              <a:rPr lang="en-US" dirty="0" smtClean="0">
                <a:latin typeface="Segoe UI" pitchFamily="34" charset="0"/>
                <a:ea typeface="Segoe UI" pitchFamily="34" charset="0"/>
                <a:cs typeface="Segoe UI" pitchFamily="34" charset="0"/>
              </a:rPr>
              <a:t>-</a:t>
            </a:r>
            <a:r>
              <a:rPr lang="hr-HR" dirty="0" smtClean="0">
                <a:latin typeface="Segoe UI" pitchFamily="34" charset="0"/>
                <a:ea typeface="Segoe UI" pitchFamily="34" charset="0"/>
                <a:cs typeface="Segoe UI" pitchFamily="34" charset="0"/>
              </a:rPr>
              <a:t> </a:t>
            </a:r>
            <a:r>
              <a:rPr lang="en-US" dirty="0" smtClean="0">
                <a:latin typeface="Segoe UI" pitchFamily="34" charset="0"/>
                <a:ea typeface="Segoe UI" pitchFamily="34" charset="0"/>
                <a:cs typeface="Segoe UI" pitchFamily="34" charset="0"/>
              </a:rPr>
              <a:t>Cost-benefit </a:t>
            </a:r>
            <a:r>
              <a:rPr lang="en-US" dirty="0" err="1" smtClean="0">
                <a:latin typeface="Segoe UI" pitchFamily="34" charset="0"/>
                <a:ea typeface="Segoe UI" pitchFamily="34" charset="0"/>
                <a:cs typeface="Segoe UI" pitchFamily="34" charset="0"/>
              </a:rPr>
              <a:t>analiza-procjena</a:t>
            </a:r>
            <a:r>
              <a:rPr lang="en-US" dirty="0" smtClean="0">
                <a:latin typeface="Segoe UI" pitchFamily="34" charset="0"/>
                <a:ea typeface="Segoe UI" pitchFamily="34" charset="0"/>
                <a:cs typeface="Segoe UI" pitchFamily="34" charset="0"/>
              </a:rPr>
              <a:t> </a:t>
            </a:r>
            <a:r>
              <a:rPr lang="en-US" dirty="0" err="1" smtClean="0">
                <a:latin typeface="Segoe UI" pitchFamily="34" charset="0"/>
                <a:ea typeface="Segoe UI" pitchFamily="34" charset="0"/>
                <a:cs typeface="Segoe UI" pitchFamily="34" charset="0"/>
              </a:rPr>
              <a:t>utjecaja</a:t>
            </a:r>
            <a:r>
              <a:rPr lang="en-US" dirty="0" smtClean="0">
                <a:latin typeface="Segoe UI" pitchFamily="34" charset="0"/>
                <a:ea typeface="Segoe UI" pitchFamily="34" charset="0"/>
                <a:cs typeface="Segoe UI" pitchFamily="34" charset="0"/>
              </a:rPr>
              <a:t> </a:t>
            </a:r>
            <a:r>
              <a:rPr lang="en-US" dirty="0" err="1" smtClean="0">
                <a:latin typeface="Segoe UI" pitchFamily="34" charset="0"/>
                <a:ea typeface="Segoe UI" pitchFamily="34" charset="0"/>
                <a:cs typeface="Segoe UI" pitchFamily="34" charset="0"/>
              </a:rPr>
              <a:t>na</a:t>
            </a:r>
            <a:r>
              <a:rPr lang="en-US" dirty="0" smtClean="0">
                <a:latin typeface="Segoe UI" pitchFamily="34" charset="0"/>
                <a:ea typeface="Segoe UI" pitchFamily="34" charset="0"/>
                <a:cs typeface="Segoe UI" pitchFamily="34" charset="0"/>
              </a:rPr>
              <a:t> </a:t>
            </a:r>
            <a:r>
              <a:rPr lang="en-US" dirty="0" err="1" smtClean="0">
                <a:latin typeface="Segoe UI" pitchFamily="34" charset="0"/>
                <a:ea typeface="Segoe UI" pitchFamily="34" charset="0"/>
                <a:cs typeface="Segoe UI" pitchFamily="34" charset="0"/>
              </a:rPr>
              <a:t>okoliš,efzg</a:t>
            </a:r>
            <a:endParaRPr lang="hr-HR" dirty="0" smtClean="0">
              <a:latin typeface="Segoe UI" pitchFamily="34" charset="0"/>
              <a:ea typeface="Segoe UI" pitchFamily="34" charset="0"/>
              <a:cs typeface="Segoe UI" pitchFamily="34" charset="0"/>
            </a:endParaRPr>
          </a:p>
          <a:p>
            <a:r>
              <a:rPr lang="en-US" dirty="0" smtClean="0">
                <a:latin typeface="Segoe UI" pitchFamily="34" charset="0"/>
                <a:ea typeface="Segoe UI" pitchFamily="34" charset="0"/>
                <a:cs typeface="Segoe UI" pitchFamily="34" charset="0"/>
              </a:rPr>
              <a:t>-</a:t>
            </a:r>
            <a:r>
              <a:rPr lang="hr-HR" dirty="0" smtClean="0">
                <a:latin typeface="Segoe UI" pitchFamily="34" charset="0"/>
                <a:ea typeface="Segoe UI" pitchFamily="34" charset="0"/>
                <a:cs typeface="Segoe UI" pitchFamily="34" charset="0"/>
              </a:rPr>
              <a:t> </a:t>
            </a:r>
            <a:r>
              <a:rPr lang="en-US" dirty="0" err="1" smtClean="0">
                <a:latin typeface="Segoe UI" pitchFamily="34" charset="0"/>
                <a:ea typeface="Segoe UI" pitchFamily="34" charset="0"/>
                <a:cs typeface="Segoe UI" pitchFamily="34" charset="0"/>
              </a:rPr>
              <a:t>Tonći</a:t>
            </a:r>
            <a:r>
              <a:rPr lang="en-US" dirty="0" smtClean="0">
                <a:latin typeface="Segoe UI" pitchFamily="34" charset="0"/>
                <a:ea typeface="Segoe UI" pitchFamily="34" charset="0"/>
                <a:cs typeface="Segoe UI" pitchFamily="34" charset="0"/>
              </a:rPr>
              <a:t> </a:t>
            </a:r>
            <a:r>
              <a:rPr lang="en-US" dirty="0" err="1" smtClean="0">
                <a:latin typeface="Segoe UI" pitchFamily="34" charset="0"/>
                <a:ea typeface="Segoe UI" pitchFamily="34" charset="0"/>
                <a:cs typeface="Segoe UI" pitchFamily="34" charset="0"/>
              </a:rPr>
              <a:t>Lazibat</a:t>
            </a:r>
            <a:r>
              <a:rPr lang="en-US" dirty="0" smtClean="0">
                <a:latin typeface="Segoe UI" pitchFamily="34" charset="0"/>
                <a:ea typeface="Segoe UI" pitchFamily="34" charset="0"/>
                <a:cs typeface="Segoe UI" pitchFamily="34" charset="0"/>
              </a:rPr>
              <a:t> </a:t>
            </a:r>
            <a:r>
              <a:rPr lang="en-US" dirty="0" err="1" smtClean="0">
                <a:latin typeface="Segoe UI" pitchFamily="34" charset="0"/>
                <a:ea typeface="Segoe UI" pitchFamily="34" charset="0"/>
                <a:cs typeface="Segoe UI" pitchFamily="34" charset="0"/>
              </a:rPr>
              <a:t>i</a:t>
            </a:r>
            <a:r>
              <a:rPr lang="en-US" dirty="0" smtClean="0">
                <a:latin typeface="Segoe UI" pitchFamily="34" charset="0"/>
                <a:ea typeface="Segoe UI" pitchFamily="34" charset="0"/>
                <a:cs typeface="Segoe UI" pitchFamily="34" charset="0"/>
              </a:rPr>
              <a:t> </a:t>
            </a:r>
            <a:r>
              <a:rPr lang="en-US" dirty="0" err="1" smtClean="0">
                <a:latin typeface="Segoe UI" pitchFamily="34" charset="0"/>
                <a:ea typeface="Segoe UI" pitchFamily="34" charset="0"/>
                <a:cs typeface="Segoe UI" pitchFamily="34" charset="0"/>
              </a:rPr>
              <a:t>Božo</a:t>
            </a:r>
            <a:r>
              <a:rPr lang="en-US" dirty="0" smtClean="0">
                <a:latin typeface="Segoe UI" pitchFamily="34" charset="0"/>
                <a:ea typeface="Segoe UI" pitchFamily="34" charset="0"/>
                <a:cs typeface="Segoe UI" pitchFamily="34" charset="0"/>
              </a:rPr>
              <a:t> </a:t>
            </a:r>
            <a:r>
              <a:rPr lang="en-US" dirty="0" err="1" smtClean="0">
                <a:latin typeface="Segoe UI" pitchFamily="34" charset="0"/>
                <a:ea typeface="Segoe UI" pitchFamily="34" charset="0"/>
                <a:cs typeface="Segoe UI" pitchFamily="34" charset="0"/>
              </a:rPr>
              <a:t>Matić</a:t>
            </a:r>
            <a:r>
              <a:rPr lang="en-US" dirty="0" smtClean="0">
                <a:latin typeface="Segoe UI" pitchFamily="34" charset="0"/>
                <a:ea typeface="Segoe UI" pitchFamily="34" charset="0"/>
                <a:cs typeface="Segoe UI" pitchFamily="34" charset="0"/>
              </a:rPr>
              <a:t>: "</a:t>
            </a:r>
            <a:r>
              <a:rPr lang="en-US" dirty="0" err="1" smtClean="0">
                <a:latin typeface="Segoe UI" pitchFamily="34" charset="0"/>
                <a:ea typeface="Segoe UI" pitchFamily="34" charset="0"/>
                <a:cs typeface="Segoe UI" pitchFamily="34" charset="0"/>
              </a:rPr>
              <a:t>Fundamentalna</a:t>
            </a:r>
            <a:r>
              <a:rPr lang="en-US" dirty="0" smtClean="0">
                <a:latin typeface="Segoe UI" pitchFamily="34" charset="0"/>
                <a:ea typeface="Segoe UI" pitchFamily="34" charset="0"/>
                <a:cs typeface="Segoe UI" pitchFamily="34" charset="0"/>
              </a:rPr>
              <a:t> </a:t>
            </a:r>
            <a:r>
              <a:rPr lang="en-US" dirty="0" err="1" smtClean="0">
                <a:latin typeface="Segoe UI" pitchFamily="34" charset="0"/>
                <a:ea typeface="Segoe UI" pitchFamily="34" charset="0"/>
                <a:cs typeface="Segoe UI" pitchFamily="34" charset="0"/>
              </a:rPr>
              <a:t>i</a:t>
            </a:r>
            <a:r>
              <a:rPr lang="en-US" dirty="0" smtClean="0">
                <a:latin typeface="Segoe UI" pitchFamily="34" charset="0"/>
                <a:ea typeface="Segoe UI" pitchFamily="34" charset="0"/>
                <a:cs typeface="Segoe UI" pitchFamily="34" charset="0"/>
              </a:rPr>
              <a:t> </a:t>
            </a:r>
            <a:r>
              <a:rPr lang="en-US" dirty="0" err="1" smtClean="0">
                <a:latin typeface="Segoe UI" pitchFamily="34" charset="0"/>
                <a:ea typeface="Segoe UI" pitchFamily="34" charset="0"/>
                <a:cs typeface="Segoe UI" pitchFamily="34" charset="0"/>
              </a:rPr>
              <a:t>tehnička</a:t>
            </a:r>
            <a:r>
              <a:rPr lang="en-US" dirty="0" smtClean="0">
                <a:latin typeface="Segoe UI" pitchFamily="34" charset="0"/>
                <a:ea typeface="Segoe UI" pitchFamily="34" charset="0"/>
                <a:cs typeface="Segoe UI" pitchFamily="34" charset="0"/>
              </a:rPr>
              <a:t> </a:t>
            </a:r>
            <a:r>
              <a:rPr lang="en-US" dirty="0" err="1" smtClean="0">
                <a:latin typeface="Segoe UI" pitchFamily="34" charset="0"/>
                <a:ea typeface="Segoe UI" pitchFamily="34" charset="0"/>
                <a:cs typeface="Segoe UI" pitchFamily="34" charset="0"/>
              </a:rPr>
              <a:t>analiza</a:t>
            </a:r>
            <a:r>
              <a:rPr lang="en-US" dirty="0" smtClean="0">
                <a:latin typeface="Segoe UI" pitchFamily="34" charset="0"/>
                <a:ea typeface="Segoe UI" pitchFamily="34" charset="0"/>
                <a:cs typeface="Segoe UI" pitchFamily="34" charset="0"/>
              </a:rPr>
              <a:t> </a:t>
            </a:r>
            <a:r>
              <a:rPr lang="en-US" dirty="0" err="1" smtClean="0">
                <a:latin typeface="Segoe UI" pitchFamily="34" charset="0"/>
                <a:ea typeface="Segoe UI" pitchFamily="34" charset="0"/>
                <a:cs typeface="Segoe UI" pitchFamily="34" charset="0"/>
              </a:rPr>
              <a:t>cijena</a:t>
            </a:r>
            <a:r>
              <a:rPr lang="en-US" dirty="0" smtClean="0">
                <a:latin typeface="Segoe UI" pitchFamily="34" charset="0"/>
                <a:ea typeface="Segoe UI" pitchFamily="34" charset="0"/>
                <a:cs typeface="Segoe UI" pitchFamily="34" charset="0"/>
              </a:rPr>
              <a:t> </a:t>
            </a:r>
            <a:r>
              <a:rPr lang="en-US" dirty="0" err="1" smtClean="0">
                <a:latin typeface="Segoe UI" pitchFamily="34" charset="0"/>
                <a:ea typeface="Segoe UI" pitchFamily="34" charset="0"/>
                <a:cs typeface="Segoe UI" pitchFamily="34" charset="0"/>
              </a:rPr>
              <a:t>na</a:t>
            </a:r>
            <a:r>
              <a:rPr lang="en-US" dirty="0" smtClean="0">
                <a:latin typeface="Segoe UI" pitchFamily="34" charset="0"/>
                <a:ea typeface="Segoe UI" pitchFamily="34" charset="0"/>
                <a:cs typeface="Segoe UI" pitchFamily="34" charset="0"/>
              </a:rPr>
              <a:t> </a:t>
            </a:r>
            <a:r>
              <a:rPr lang="en-US" dirty="0" err="1" smtClean="0">
                <a:latin typeface="Segoe UI" pitchFamily="34" charset="0"/>
                <a:ea typeface="Segoe UI" pitchFamily="34" charset="0"/>
                <a:cs typeface="Segoe UI" pitchFamily="34" charset="0"/>
              </a:rPr>
              <a:t>terminskim</a:t>
            </a:r>
            <a:r>
              <a:rPr lang="en-US" dirty="0" smtClean="0">
                <a:latin typeface="Segoe UI" pitchFamily="34" charset="0"/>
                <a:ea typeface="Segoe UI" pitchFamily="34" charset="0"/>
                <a:cs typeface="Segoe UI" pitchFamily="34" charset="0"/>
              </a:rPr>
              <a:t> </a:t>
            </a:r>
            <a:r>
              <a:rPr lang="en-US" dirty="0" err="1" smtClean="0">
                <a:latin typeface="Segoe UI" pitchFamily="34" charset="0"/>
                <a:ea typeface="Segoe UI" pitchFamily="34" charset="0"/>
                <a:cs typeface="Segoe UI" pitchFamily="34" charset="0"/>
              </a:rPr>
              <a:t>tržištima</a:t>
            </a:r>
            <a:r>
              <a:rPr lang="en-US" dirty="0" smtClean="0">
                <a:latin typeface="Segoe UI" pitchFamily="34" charset="0"/>
                <a:ea typeface="Segoe UI" pitchFamily="34" charset="0"/>
                <a:cs typeface="Segoe UI" pitchFamily="34" charset="0"/>
              </a:rPr>
              <a:t>"</a:t>
            </a:r>
            <a:endParaRPr lang="hr-HR" dirty="0" smtClean="0">
              <a:latin typeface="Segoe UI" pitchFamily="34" charset="0"/>
              <a:ea typeface="Segoe UI" pitchFamily="34" charset="0"/>
              <a:cs typeface="Segoe UI" pitchFamily="34" charset="0"/>
            </a:endParaRPr>
          </a:p>
          <a:p>
            <a:r>
              <a:rPr lang="en-US" dirty="0" smtClean="0">
                <a:latin typeface="Segoe UI" pitchFamily="34" charset="0"/>
                <a:ea typeface="Segoe UI" pitchFamily="34" charset="0"/>
                <a:cs typeface="Segoe UI" pitchFamily="34" charset="0"/>
              </a:rPr>
              <a:t>-</a:t>
            </a:r>
            <a:r>
              <a:rPr lang="hr-HR" dirty="0" smtClean="0">
                <a:latin typeface="Segoe UI" pitchFamily="34" charset="0"/>
                <a:ea typeface="Segoe UI" pitchFamily="34" charset="0"/>
                <a:cs typeface="Segoe UI" pitchFamily="34" charset="0"/>
              </a:rPr>
              <a:t> </a:t>
            </a:r>
            <a:r>
              <a:rPr lang="en-US" dirty="0" err="1" smtClean="0">
                <a:latin typeface="Segoe UI" pitchFamily="34" charset="0"/>
                <a:ea typeface="Segoe UI" pitchFamily="34" charset="0"/>
                <a:cs typeface="Segoe UI" pitchFamily="34" charset="0"/>
              </a:rPr>
              <a:t>Vukina</a:t>
            </a:r>
            <a:r>
              <a:rPr lang="en-US" dirty="0" smtClean="0">
                <a:latin typeface="Segoe UI" pitchFamily="34" charset="0"/>
                <a:ea typeface="Segoe UI" pitchFamily="34" charset="0"/>
                <a:cs typeface="Segoe UI" pitchFamily="34" charset="0"/>
              </a:rPr>
              <a:t>, T.: “</a:t>
            </a:r>
            <a:r>
              <a:rPr lang="en-US" dirty="0" err="1" smtClean="0">
                <a:latin typeface="Segoe UI" pitchFamily="34" charset="0"/>
                <a:ea typeface="Segoe UI" pitchFamily="34" charset="0"/>
                <a:cs typeface="Segoe UI" pitchFamily="34" charset="0"/>
              </a:rPr>
              <a:t>Osnove</a:t>
            </a:r>
            <a:r>
              <a:rPr lang="en-US" dirty="0" smtClean="0">
                <a:latin typeface="Segoe UI" pitchFamily="34" charset="0"/>
                <a:ea typeface="Segoe UI" pitchFamily="34" charset="0"/>
                <a:cs typeface="Segoe UI" pitchFamily="34" charset="0"/>
              </a:rPr>
              <a:t> </a:t>
            </a:r>
            <a:r>
              <a:rPr lang="en-US" dirty="0" err="1" smtClean="0">
                <a:latin typeface="Segoe UI" pitchFamily="34" charset="0"/>
                <a:ea typeface="Segoe UI" pitchFamily="34" charset="0"/>
                <a:cs typeface="Segoe UI" pitchFamily="34" charset="0"/>
              </a:rPr>
              <a:t>trgovanja</a:t>
            </a:r>
            <a:r>
              <a:rPr lang="en-US" dirty="0" smtClean="0">
                <a:latin typeface="Segoe UI" pitchFamily="34" charset="0"/>
                <a:ea typeface="Segoe UI" pitchFamily="34" charset="0"/>
                <a:cs typeface="Segoe UI" pitchFamily="34" charset="0"/>
              </a:rPr>
              <a:t> </a:t>
            </a:r>
            <a:r>
              <a:rPr lang="en-US" dirty="0" err="1" smtClean="0">
                <a:latin typeface="Segoe UI" pitchFamily="34" charset="0"/>
                <a:ea typeface="Segoe UI" pitchFamily="34" charset="0"/>
                <a:cs typeface="Segoe UI" pitchFamily="34" charset="0"/>
              </a:rPr>
              <a:t>terminskim</a:t>
            </a:r>
            <a:r>
              <a:rPr lang="en-US" dirty="0" smtClean="0">
                <a:latin typeface="Segoe UI" pitchFamily="34" charset="0"/>
                <a:ea typeface="Segoe UI" pitchFamily="34" charset="0"/>
                <a:cs typeface="Segoe UI" pitchFamily="34" charset="0"/>
              </a:rPr>
              <a:t> </a:t>
            </a:r>
            <a:r>
              <a:rPr lang="en-US" dirty="0" err="1" smtClean="0">
                <a:latin typeface="Segoe UI" pitchFamily="34" charset="0"/>
                <a:ea typeface="Segoe UI" pitchFamily="34" charset="0"/>
                <a:cs typeface="Segoe UI" pitchFamily="34" charset="0"/>
              </a:rPr>
              <a:t>ugovorima</a:t>
            </a:r>
            <a:r>
              <a:rPr lang="en-US" dirty="0" smtClean="0">
                <a:latin typeface="Segoe UI" pitchFamily="34" charset="0"/>
                <a:ea typeface="Segoe UI" pitchFamily="34" charset="0"/>
                <a:cs typeface="Segoe UI" pitchFamily="34" charset="0"/>
              </a:rPr>
              <a:t> </a:t>
            </a:r>
            <a:r>
              <a:rPr lang="en-US" dirty="0" err="1" smtClean="0">
                <a:latin typeface="Segoe UI" pitchFamily="34" charset="0"/>
                <a:ea typeface="Segoe UI" pitchFamily="34" charset="0"/>
                <a:cs typeface="Segoe UI" pitchFamily="34" charset="0"/>
              </a:rPr>
              <a:t>i</a:t>
            </a:r>
            <a:r>
              <a:rPr lang="en-US" dirty="0" smtClean="0">
                <a:latin typeface="Segoe UI" pitchFamily="34" charset="0"/>
                <a:ea typeface="Segoe UI" pitchFamily="34" charset="0"/>
                <a:cs typeface="Segoe UI" pitchFamily="34" charset="0"/>
              </a:rPr>
              <a:t> </a:t>
            </a:r>
            <a:r>
              <a:rPr lang="en-US" dirty="0" err="1" smtClean="0">
                <a:latin typeface="Segoe UI" pitchFamily="34" charset="0"/>
                <a:ea typeface="Segoe UI" pitchFamily="34" charset="0"/>
                <a:cs typeface="Segoe UI" pitchFamily="34" charset="0"/>
              </a:rPr>
              <a:t>opcijama</a:t>
            </a:r>
            <a:r>
              <a:rPr lang="en-US" dirty="0" smtClean="0">
                <a:latin typeface="Segoe UI" pitchFamily="34" charset="0"/>
                <a:ea typeface="Segoe UI" pitchFamily="34" charset="0"/>
                <a:cs typeface="Segoe UI" pitchFamily="34" charset="0"/>
              </a:rPr>
              <a:t>”, </a:t>
            </a:r>
            <a:r>
              <a:rPr lang="en-US" dirty="0" err="1" smtClean="0">
                <a:latin typeface="Segoe UI" pitchFamily="34" charset="0"/>
                <a:ea typeface="Segoe UI" pitchFamily="34" charset="0"/>
                <a:cs typeface="Segoe UI" pitchFamily="34" charset="0"/>
              </a:rPr>
              <a:t>Infoinvest</a:t>
            </a:r>
            <a:r>
              <a:rPr lang="en-US" dirty="0" smtClean="0">
                <a:latin typeface="Segoe UI" pitchFamily="34" charset="0"/>
                <a:ea typeface="Segoe UI" pitchFamily="34" charset="0"/>
                <a:cs typeface="Segoe UI" pitchFamily="34" charset="0"/>
              </a:rPr>
              <a:t>, Zagreb, 1996</a:t>
            </a:r>
            <a:endParaRPr lang="hr-HR" dirty="0" smtClean="0">
              <a:latin typeface="Segoe UI" pitchFamily="34" charset="0"/>
              <a:ea typeface="Segoe UI" pitchFamily="34" charset="0"/>
              <a:cs typeface="Segoe UI" pitchFamily="34" charset="0"/>
            </a:endParaRPr>
          </a:p>
          <a:p>
            <a:r>
              <a:rPr lang="en-US" dirty="0" smtClean="0">
                <a:latin typeface="Segoe UI" pitchFamily="34" charset="0"/>
                <a:ea typeface="Segoe UI" pitchFamily="34" charset="0"/>
                <a:cs typeface="Segoe UI" pitchFamily="34" charset="0"/>
              </a:rPr>
              <a:t>-</a:t>
            </a:r>
            <a:r>
              <a:rPr lang="hr-HR" dirty="0" smtClean="0">
                <a:latin typeface="Segoe UI" pitchFamily="34" charset="0"/>
                <a:ea typeface="Segoe UI" pitchFamily="34" charset="0"/>
                <a:cs typeface="Segoe UI" pitchFamily="34" charset="0"/>
              </a:rPr>
              <a:t> </a:t>
            </a:r>
            <a:r>
              <a:rPr lang="en-US" dirty="0" smtClean="0">
                <a:latin typeface="Segoe UI" pitchFamily="34" charset="0"/>
                <a:ea typeface="Segoe UI" pitchFamily="34" charset="0"/>
                <a:cs typeface="Segoe UI" pitchFamily="34" charset="0"/>
              </a:rPr>
              <a:t>John J. Murphy : "</a:t>
            </a:r>
            <a:r>
              <a:rPr lang="en-US" dirty="0" err="1" smtClean="0">
                <a:latin typeface="Segoe UI" pitchFamily="34" charset="0"/>
                <a:ea typeface="Segoe UI" pitchFamily="34" charset="0"/>
                <a:cs typeface="Segoe UI" pitchFamily="34" charset="0"/>
              </a:rPr>
              <a:t>Tehnička</a:t>
            </a:r>
            <a:r>
              <a:rPr lang="en-US" dirty="0" smtClean="0">
                <a:latin typeface="Segoe UI" pitchFamily="34" charset="0"/>
                <a:ea typeface="Segoe UI" pitchFamily="34" charset="0"/>
                <a:cs typeface="Segoe UI" pitchFamily="34" charset="0"/>
              </a:rPr>
              <a:t> </a:t>
            </a:r>
            <a:r>
              <a:rPr lang="en-US" dirty="0" err="1" smtClean="0">
                <a:latin typeface="Segoe UI" pitchFamily="34" charset="0"/>
                <a:ea typeface="Segoe UI" pitchFamily="34" charset="0"/>
                <a:cs typeface="Segoe UI" pitchFamily="34" charset="0"/>
              </a:rPr>
              <a:t>analiza</a:t>
            </a:r>
            <a:r>
              <a:rPr lang="en-US" dirty="0" smtClean="0">
                <a:latin typeface="Segoe UI" pitchFamily="34" charset="0"/>
                <a:ea typeface="Segoe UI" pitchFamily="34" charset="0"/>
                <a:cs typeface="Segoe UI" pitchFamily="34" charset="0"/>
              </a:rPr>
              <a:t> </a:t>
            </a:r>
            <a:r>
              <a:rPr lang="en-US" dirty="0" err="1" smtClean="0">
                <a:latin typeface="Segoe UI" pitchFamily="34" charset="0"/>
                <a:ea typeface="Segoe UI" pitchFamily="34" charset="0"/>
                <a:cs typeface="Segoe UI" pitchFamily="34" charset="0"/>
              </a:rPr>
              <a:t>financijskih</a:t>
            </a:r>
            <a:r>
              <a:rPr lang="en-US" dirty="0" smtClean="0">
                <a:latin typeface="Segoe UI" pitchFamily="34" charset="0"/>
                <a:ea typeface="Segoe UI" pitchFamily="34" charset="0"/>
                <a:cs typeface="Segoe UI" pitchFamily="34" charset="0"/>
              </a:rPr>
              <a:t> </a:t>
            </a:r>
            <a:r>
              <a:rPr lang="en-US" dirty="0" err="1" smtClean="0">
                <a:latin typeface="Segoe UI" pitchFamily="34" charset="0"/>
                <a:ea typeface="Segoe UI" pitchFamily="34" charset="0"/>
                <a:cs typeface="Segoe UI" pitchFamily="34" charset="0"/>
              </a:rPr>
              <a:t>tržišta</a:t>
            </a:r>
            <a:r>
              <a:rPr lang="en-US" dirty="0" smtClean="0">
                <a:latin typeface="Segoe UI" pitchFamily="34" charset="0"/>
                <a:ea typeface="Segoe UI" pitchFamily="34" charset="0"/>
                <a:cs typeface="Segoe UI" pitchFamily="34" charset="0"/>
              </a:rPr>
              <a:t>"</a:t>
            </a:r>
            <a:endParaRPr lang="hr-HR" dirty="0" smtClean="0">
              <a:latin typeface="Segoe UI" pitchFamily="34" charset="0"/>
              <a:ea typeface="Segoe UI" pitchFamily="34" charset="0"/>
              <a:cs typeface="Segoe UI" pitchFamily="34" charset="0"/>
            </a:endParaRPr>
          </a:p>
          <a:p>
            <a:r>
              <a:rPr lang="en-US" dirty="0" smtClean="0">
                <a:latin typeface="Segoe UI" pitchFamily="34" charset="0"/>
                <a:ea typeface="Segoe UI" pitchFamily="34" charset="0"/>
                <a:cs typeface="Segoe UI" pitchFamily="34" charset="0"/>
              </a:rPr>
              <a:t>-</a:t>
            </a:r>
            <a:r>
              <a:rPr lang="hr-HR" dirty="0" smtClean="0">
                <a:latin typeface="Segoe UI" pitchFamily="34" charset="0"/>
                <a:ea typeface="Segoe UI" pitchFamily="34" charset="0"/>
                <a:cs typeface="Segoe UI" pitchFamily="34" charset="0"/>
              </a:rPr>
              <a:t> </a:t>
            </a:r>
            <a:r>
              <a:rPr lang="en-US" dirty="0" err="1" smtClean="0">
                <a:latin typeface="Segoe UI" pitchFamily="34" charset="0"/>
                <a:ea typeface="Segoe UI" pitchFamily="34" charset="0"/>
                <a:cs typeface="Segoe UI" pitchFamily="34" charset="0"/>
              </a:rPr>
              <a:t>Uvod</a:t>
            </a:r>
            <a:r>
              <a:rPr lang="en-US" dirty="0" smtClean="0">
                <a:latin typeface="Segoe UI" pitchFamily="34" charset="0"/>
                <a:ea typeface="Segoe UI" pitchFamily="34" charset="0"/>
                <a:cs typeface="Segoe UI" pitchFamily="34" charset="0"/>
              </a:rPr>
              <a:t> u </a:t>
            </a:r>
            <a:r>
              <a:rPr lang="en-US" dirty="0" err="1" smtClean="0">
                <a:latin typeface="Segoe UI" pitchFamily="34" charset="0"/>
                <a:ea typeface="Segoe UI" pitchFamily="34" charset="0"/>
                <a:cs typeface="Segoe UI" pitchFamily="34" charset="0"/>
              </a:rPr>
              <a:t>tehničku</a:t>
            </a:r>
            <a:r>
              <a:rPr lang="en-US" dirty="0" smtClean="0">
                <a:latin typeface="Segoe UI" pitchFamily="34" charset="0"/>
                <a:ea typeface="Segoe UI" pitchFamily="34" charset="0"/>
                <a:cs typeface="Segoe UI" pitchFamily="34" charset="0"/>
              </a:rPr>
              <a:t> </a:t>
            </a:r>
            <a:r>
              <a:rPr lang="en-US" dirty="0" err="1" smtClean="0">
                <a:latin typeface="Segoe UI" pitchFamily="34" charset="0"/>
                <a:ea typeface="Segoe UI" pitchFamily="34" charset="0"/>
                <a:cs typeface="Segoe UI" pitchFamily="34" charset="0"/>
              </a:rPr>
              <a:t>analizu</a:t>
            </a:r>
            <a:r>
              <a:rPr lang="en-US" dirty="0" smtClean="0">
                <a:latin typeface="Segoe UI" pitchFamily="34" charset="0"/>
                <a:ea typeface="Segoe UI" pitchFamily="34" charset="0"/>
                <a:cs typeface="Segoe UI" pitchFamily="34" charset="0"/>
              </a:rPr>
              <a:t> - </a:t>
            </a:r>
            <a:r>
              <a:rPr lang="en-US" dirty="0" err="1" smtClean="0">
                <a:latin typeface="Segoe UI" pitchFamily="34" charset="0"/>
                <a:ea typeface="Segoe UI" pitchFamily="34" charset="0"/>
                <a:cs typeface="Segoe UI" pitchFamily="34" charset="0"/>
              </a:rPr>
              <a:t>Agram</a:t>
            </a:r>
            <a:r>
              <a:rPr lang="en-US" dirty="0" smtClean="0">
                <a:latin typeface="Segoe UI" pitchFamily="34" charset="0"/>
                <a:ea typeface="Segoe UI" pitchFamily="34" charset="0"/>
                <a:cs typeface="Segoe UI" pitchFamily="34" charset="0"/>
              </a:rPr>
              <a:t> </a:t>
            </a:r>
            <a:r>
              <a:rPr lang="en-US" dirty="0" err="1" smtClean="0">
                <a:latin typeface="Segoe UI" pitchFamily="34" charset="0"/>
                <a:ea typeface="Segoe UI" pitchFamily="34" charset="0"/>
                <a:cs typeface="Segoe UI" pitchFamily="34" charset="0"/>
              </a:rPr>
              <a:t>brokeri</a:t>
            </a:r>
            <a:r>
              <a:rPr lang="en-US" dirty="0" smtClean="0">
                <a:latin typeface="Segoe UI" pitchFamily="34" charset="0"/>
                <a:ea typeface="Segoe UI" pitchFamily="34" charset="0"/>
                <a:cs typeface="Segoe UI" pitchFamily="34" charset="0"/>
              </a:rPr>
              <a:t>,  </a:t>
            </a:r>
            <a:r>
              <a:rPr lang="en-US" dirty="0" err="1" smtClean="0">
                <a:latin typeface="Segoe UI" pitchFamily="34" charset="0"/>
                <a:ea typeface="Segoe UI" pitchFamily="34" charset="0"/>
                <a:cs typeface="Segoe UI" pitchFamily="34" charset="0"/>
              </a:rPr>
              <a:t>edukacijska</a:t>
            </a:r>
            <a:r>
              <a:rPr lang="en-US" dirty="0" smtClean="0">
                <a:latin typeface="Segoe UI" pitchFamily="34" charset="0"/>
                <a:ea typeface="Segoe UI" pitchFamily="34" charset="0"/>
                <a:cs typeface="Segoe UI" pitchFamily="34" charset="0"/>
              </a:rPr>
              <a:t> </a:t>
            </a:r>
            <a:r>
              <a:rPr lang="en-US" dirty="0" err="1" smtClean="0">
                <a:latin typeface="Segoe UI" pitchFamily="34" charset="0"/>
                <a:ea typeface="Segoe UI" pitchFamily="34" charset="0"/>
                <a:cs typeface="Segoe UI" pitchFamily="34" charset="0"/>
              </a:rPr>
              <a:t>publikacija</a:t>
            </a:r>
            <a:endParaRPr lang="hr-HR" dirty="0" smtClean="0">
              <a:latin typeface="Segoe UI" pitchFamily="34" charset="0"/>
              <a:ea typeface="Segoe UI" pitchFamily="34" charset="0"/>
              <a:cs typeface="Segoe UI" pitchFamily="34" charset="0"/>
            </a:endParaRPr>
          </a:p>
          <a:p>
            <a:r>
              <a:rPr lang="en-US" dirty="0" smtClean="0">
                <a:latin typeface="Segoe UI" pitchFamily="34" charset="0"/>
                <a:ea typeface="Segoe UI" pitchFamily="34" charset="0"/>
                <a:cs typeface="Segoe UI" pitchFamily="34" charset="0"/>
              </a:rPr>
              <a:t>-</a:t>
            </a:r>
            <a:r>
              <a:rPr lang="hr-HR" dirty="0" smtClean="0">
                <a:latin typeface="Segoe UI" pitchFamily="34" charset="0"/>
                <a:ea typeface="Segoe UI" pitchFamily="34" charset="0"/>
                <a:cs typeface="Segoe UI" pitchFamily="34" charset="0"/>
              </a:rPr>
              <a:t> </a:t>
            </a:r>
            <a:r>
              <a:rPr lang="en-US" dirty="0" smtClean="0">
                <a:latin typeface="Segoe UI" pitchFamily="34" charset="0"/>
                <a:ea typeface="Segoe UI" pitchFamily="34" charset="0"/>
                <a:cs typeface="Segoe UI" pitchFamily="34" charset="0"/>
              </a:rPr>
              <a:t>http://hr.wikipedia.org/wiki/</a:t>
            </a:r>
            <a:r>
              <a:rPr lang="hr-HR" dirty="0" smtClean="0">
                <a:latin typeface="Segoe UI" pitchFamily="34" charset="0"/>
                <a:ea typeface="Segoe UI" pitchFamily="34" charset="0"/>
                <a:cs typeface="Segoe UI" pitchFamily="34" charset="0"/>
              </a:rPr>
              <a:t>metode_financijske_analize</a:t>
            </a:r>
          </a:p>
          <a:p>
            <a:r>
              <a:rPr lang="en-US" sz="1600" dirty="0" smtClean="0"/>
              <a:t> </a:t>
            </a:r>
            <a:endParaRPr lang="hr-HR" sz="1600" dirty="0" smtClean="0"/>
          </a:p>
          <a:p>
            <a:pPr eaLnBrk="0" hangingPunct="0"/>
            <a:endParaRPr lang="hr-HR" sz="1600" b="1" dirty="0">
              <a:latin typeface="Segoe UI" pitchFamily="34" charset="0"/>
              <a:cs typeface="Segoe UI" pitchFamily="34" charset="0"/>
            </a:endParaRPr>
          </a:p>
        </p:txBody>
      </p:sp>
    </p:spTree>
    <p:extLst>
      <p:ext uri="{BB962C8B-B14F-4D97-AF65-F5344CB8AC3E}">
        <p14:creationId xmlns:p14="http://schemas.microsoft.com/office/powerpoint/2010/main" val="19924460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666163" y="6492875"/>
            <a:ext cx="477837" cy="365125"/>
          </a:xfrm>
        </p:spPr>
        <p:txBody>
          <a:bodyPr/>
          <a:lstStyle/>
          <a:p>
            <a:pPr>
              <a:defRPr/>
            </a:pPr>
            <a:fld id="{AC806807-CFB4-44F1-875A-FBD239E240D1}" type="slidenum">
              <a:rPr lang="en-US" smtClean="0"/>
              <a:pPr>
                <a:defRPr/>
              </a:pPr>
              <a:t>26</a:t>
            </a:fld>
            <a:endParaRPr lang="en-US"/>
          </a:p>
        </p:txBody>
      </p:sp>
      <p:pic>
        <p:nvPicPr>
          <p:cNvPr id="7" name="Picture 5" descr="C:\Users\Stipe\Downloads\MediaThumbnailHandl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5596" y="3212976"/>
            <a:ext cx="7272808" cy="33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l="13052" t="17200" r="15152" b="69284"/>
          <a:stretch>
            <a:fillRect/>
          </a:stretch>
        </p:blipFill>
        <p:spPr bwMode="auto">
          <a:xfrm>
            <a:off x="179388" y="188913"/>
            <a:ext cx="8785225"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1"/>
          <p:cNvSpPr txBox="1">
            <a:spLocks/>
          </p:cNvSpPr>
          <p:nvPr/>
        </p:nvSpPr>
        <p:spPr bwMode="auto">
          <a:xfrm>
            <a:off x="334453" y="1772816"/>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hr-HR" altLang="sr-Latn-RS" b="1" dirty="0">
              <a:solidFill>
                <a:schemeClr val="tx2"/>
              </a:solidFill>
            </a:endParaRPr>
          </a:p>
          <a:p>
            <a:pPr algn="ctr" eaLnBrk="1" hangingPunct="1">
              <a:spcBef>
                <a:spcPct val="0"/>
              </a:spcBef>
              <a:buFontTx/>
              <a:buNone/>
            </a:pPr>
            <a:r>
              <a:rPr lang="hr-HR" altLang="sr-Latn-RS" sz="3600" b="1" dirty="0" smtClean="0">
                <a:latin typeface="Segoe UI" pitchFamily="34" charset="0"/>
                <a:cs typeface="Segoe UI" pitchFamily="34" charset="0"/>
              </a:rPr>
              <a:t>HVALA NA PAŽNJI !</a:t>
            </a:r>
            <a:endParaRPr lang="hr-HR" altLang="sr-Latn-RS" b="1" dirty="0">
              <a:solidFill>
                <a:schemeClr val="tx2"/>
              </a:solidFill>
            </a:endParaRPr>
          </a:p>
        </p:txBody>
      </p:sp>
    </p:spTree>
    <p:extLst>
      <p:ext uri="{BB962C8B-B14F-4D97-AF65-F5344CB8AC3E}">
        <p14:creationId xmlns:p14="http://schemas.microsoft.com/office/powerpoint/2010/main" val="36561483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6998F916-C1FA-47FE-88DC-4848FF2F0469}" type="slidenum">
              <a:rPr lang="en-US" smtClean="0">
                <a:latin typeface="Segoe UI" pitchFamily="34" charset="0"/>
                <a:cs typeface="Segoe UI" pitchFamily="34" charset="0"/>
              </a:rPr>
              <a:pPr eaLnBrk="1" fontAlgn="base" hangingPunct="1">
                <a:spcBef>
                  <a:spcPct val="0"/>
                </a:spcBef>
                <a:spcAft>
                  <a:spcPct val="0"/>
                </a:spcAft>
              </a:pPr>
              <a:t>27</a:t>
            </a:fld>
            <a:endParaRPr lang="en-US" smtClean="0">
              <a:latin typeface="Segoe UI" pitchFamily="34" charset="0"/>
              <a:cs typeface="Segoe UI" pitchFamily="34" charset="0"/>
            </a:endParaRPr>
          </a:p>
        </p:txBody>
      </p:sp>
      <p:sp>
        <p:nvSpPr>
          <p:cNvPr id="27651" name="Rectangle 2"/>
          <p:cNvSpPr>
            <a:spLocks noChangeArrowheads="1"/>
          </p:cNvSpPr>
          <p:nvPr/>
        </p:nvSpPr>
        <p:spPr bwMode="auto">
          <a:xfrm>
            <a:off x="250825" y="188913"/>
            <a:ext cx="95726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r-HR" sz="2400">
                <a:latin typeface="Segoe UI" pitchFamily="34" charset="0"/>
                <a:cs typeface="Segoe UI" pitchFamily="34" charset="0"/>
              </a:rPr>
              <a:t>PITANJA:</a:t>
            </a:r>
          </a:p>
          <a:p>
            <a:endParaRPr lang="hr-HR" sz="2400">
              <a:latin typeface="Century Gothic" pitchFamily="34" charset="0"/>
            </a:endParaRPr>
          </a:p>
        </p:txBody>
      </p:sp>
      <p:sp>
        <p:nvSpPr>
          <p:cNvPr id="27652" name="Rectangle 1"/>
          <p:cNvSpPr>
            <a:spLocks noChangeArrowheads="1"/>
          </p:cNvSpPr>
          <p:nvPr/>
        </p:nvSpPr>
        <p:spPr bwMode="auto">
          <a:xfrm>
            <a:off x="395288" y="1453287"/>
            <a:ext cx="7561262" cy="4216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hr-HR" b="1" dirty="0">
                <a:solidFill>
                  <a:srgbClr val="000000"/>
                </a:solidFill>
                <a:latin typeface="Segoe UI" pitchFamily="34" charset="0"/>
                <a:cs typeface="Segoe UI" pitchFamily="34" charset="0"/>
              </a:rPr>
              <a:t>1. Što je financijska analiza?</a:t>
            </a:r>
          </a:p>
          <a:p>
            <a:r>
              <a:rPr lang="hr-HR" dirty="0">
                <a:solidFill>
                  <a:srgbClr val="000000"/>
                </a:solidFill>
                <a:latin typeface="Century Gothic" pitchFamily="34" charset="0"/>
              </a:rPr>
              <a:t>• </a:t>
            </a:r>
            <a:r>
              <a:rPr lang="en-US" dirty="0" err="1">
                <a:latin typeface="Segoe UI" pitchFamily="34" charset="0"/>
                <a:cs typeface="Segoe UI" pitchFamily="34" charset="0"/>
              </a:rPr>
              <a:t>Financijska</a:t>
            </a:r>
            <a:r>
              <a:rPr lang="en-US" dirty="0">
                <a:latin typeface="Segoe UI" pitchFamily="34" charset="0"/>
                <a:cs typeface="Segoe UI" pitchFamily="34" charset="0"/>
              </a:rPr>
              <a:t> </a:t>
            </a:r>
            <a:r>
              <a:rPr lang="en-US" dirty="0" err="1">
                <a:latin typeface="Segoe UI" pitchFamily="34" charset="0"/>
                <a:cs typeface="Segoe UI" pitchFamily="34" charset="0"/>
              </a:rPr>
              <a:t>analiza</a:t>
            </a:r>
            <a:r>
              <a:rPr lang="en-US" dirty="0">
                <a:latin typeface="Segoe UI" pitchFamily="34" charset="0"/>
                <a:cs typeface="Segoe UI" pitchFamily="34" charset="0"/>
              </a:rPr>
              <a:t> je </a:t>
            </a:r>
            <a:r>
              <a:rPr lang="en-US" dirty="0" err="1">
                <a:latin typeface="Segoe UI" pitchFamily="34" charset="0"/>
                <a:cs typeface="Segoe UI" pitchFamily="34" charset="0"/>
              </a:rPr>
              <a:t>skup</a:t>
            </a:r>
            <a:r>
              <a:rPr lang="en-US" dirty="0">
                <a:latin typeface="Segoe UI" pitchFamily="34" charset="0"/>
                <a:cs typeface="Segoe UI" pitchFamily="34" charset="0"/>
              </a:rPr>
              <a:t> </a:t>
            </a:r>
            <a:r>
              <a:rPr lang="en-US" dirty="0" err="1">
                <a:latin typeface="Segoe UI" pitchFamily="34" charset="0"/>
                <a:cs typeface="Segoe UI" pitchFamily="34" charset="0"/>
              </a:rPr>
              <a:t>tehnika</a:t>
            </a:r>
            <a:r>
              <a:rPr lang="en-US" dirty="0">
                <a:latin typeface="Segoe UI" pitchFamily="34" charset="0"/>
                <a:cs typeface="Segoe UI" pitchFamily="34" charset="0"/>
              </a:rPr>
              <a:t> </a:t>
            </a:r>
            <a:r>
              <a:rPr lang="en-US" dirty="0" err="1">
                <a:latin typeface="Segoe UI" pitchFamily="34" charset="0"/>
                <a:cs typeface="Segoe UI" pitchFamily="34" charset="0"/>
              </a:rPr>
              <a:t>za</a:t>
            </a:r>
            <a:r>
              <a:rPr lang="en-US" dirty="0">
                <a:latin typeface="Segoe UI" pitchFamily="34" charset="0"/>
                <a:cs typeface="Segoe UI" pitchFamily="34" charset="0"/>
              </a:rPr>
              <a:t> </a:t>
            </a:r>
            <a:r>
              <a:rPr lang="en-US" dirty="0" err="1">
                <a:latin typeface="Segoe UI" pitchFamily="34" charset="0"/>
                <a:cs typeface="Segoe UI" pitchFamily="34" charset="0"/>
              </a:rPr>
              <a:t>pretvaranje</a:t>
            </a:r>
            <a:r>
              <a:rPr lang="en-US" dirty="0">
                <a:latin typeface="Segoe UI" pitchFamily="34" charset="0"/>
                <a:cs typeface="Segoe UI" pitchFamily="34" charset="0"/>
              </a:rPr>
              <a:t> </a:t>
            </a:r>
            <a:r>
              <a:rPr lang="en-US" dirty="0" err="1">
                <a:latin typeface="Segoe UI" pitchFamily="34" charset="0"/>
                <a:cs typeface="Segoe UI" pitchFamily="34" charset="0"/>
              </a:rPr>
              <a:t>podataka</a:t>
            </a:r>
            <a:r>
              <a:rPr lang="en-US" dirty="0">
                <a:latin typeface="Segoe UI" pitchFamily="34" charset="0"/>
                <a:cs typeface="Segoe UI" pitchFamily="34" charset="0"/>
              </a:rPr>
              <a:t> </a:t>
            </a:r>
            <a:r>
              <a:rPr lang="en-US" dirty="0" err="1">
                <a:latin typeface="Segoe UI" pitchFamily="34" charset="0"/>
                <a:cs typeface="Segoe UI" pitchFamily="34" charset="0"/>
              </a:rPr>
              <a:t>iz</a:t>
            </a:r>
            <a:r>
              <a:rPr lang="en-US" dirty="0">
                <a:latin typeface="Segoe UI" pitchFamily="34" charset="0"/>
                <a:cs typeface="Segoe UI" pitchFamily="34" charset="0"/>
              </a:rPr>
              <a:t> </a:t>
            </a:r>
            <a:r>
              <a:rPr lang="en-US" dirty="0" err="1">
                <a:latin typeface="Segoe UI" pitchFamily="34" charset="0"/>
                <a:cs typeface="Segoe UI" pitchFamily="34" charset="0"/>
              </a:rPr>
              <a:t>financijskih</a:t>
            </a:r>
            <a:r>
              <a:rPr lang="en-US" dirty="0">
                <a:latin typeface="Segoe UI" pitchFamily="34" charset="0"/>
                <a:cs typeface="Segoe UI" pitchFamily="34" charset="0"/>
              </a:rPr>
              <a:t> </a:t>
            </a:r>
            <a:r>
              <a:rPr lang="en-US" dirty="0" err="1">
                <a:latin typeface="Segoe UI" pitchFamily="34" charset="0"/>
                <a:cs typeface="Segoe UI" pitchFamily="34" charset="0"/>
              </a:rPr>
              <a:t>izvještaja</a:t>
            </a:r>
            <a:r>
              <a:rPr lang="en-US" dirty="0">
                <a:latin typeface="Segoe UI" pitchFamily="34" charset="0"/>
                <a:cs typeface="Segoe UI" pitchFamily="34" charset="0"/>
              </a:rPr>
              <a:t> u </a:t>
            </a:r>
            <a:r>
              <a:rPr lang="en-US" dirty="0" err="1">
                <a:latin typeface="Segoe UI" pitchFamily="34" charset="0"/>
                <a:cs typeface="Segoe UI" pitchFamily="34" charset="0"/>
              </a:rPr>
              <a:t>informacije</a:t>
            </a:r>
            <a:r>
              <a:rPr lang="en-US" dirty="0">
                <a:latin typeface="Segoe UI" pitchFamily="34" charset="0"/>
                <a:cs typeface="Segoe UI" pitchFamily="34" charset="0"/>
              </a:rPr>
              <a:t> </a:t>
            </a:r>
            <a:r>
              <a:rPr lang="en-US" dirty="0" err="1">
                <a:latin typeface="Segoe UI" pitchFamily="34" charset="0"/>
                <a:cs typeface="Segoe UI" pitchFamily="34" charset="0"/>
              </a:rPr>
              <a:t>relevantne</a:t>
            </a:r>
            <a:r>
              <a:rPr lang="en-US" dirty="0">
                <a:latin typeface="Segoe UI" pitchFamily="34" charset="0"/>
                <a:cs typeface="Segoe UI" pitchFamily="34" charset="0"/>
              </a:rPr>
              <a:t> </a:t>
            </a:r>
            <a:r>
              <a:rPr lang="en-US" dirty="0" err="1">
                <a:latin typeface="Segoe UI" pitchFamily="34" charset="0"/>
                <a:cs typeface="Segoe UI" pitchFamily="34" charset="0"/>
              </a:rPr>
              <a:t>za</a:t>
            </a:r>
            <a:r>
              <a:rPr lang="en-US" dirty="0">
                <a:latin typeface="Segoe UI" pitchFamily="34" charset="0"/>
                <a:cs typeface="Segoe UI" pitchFamily="34" charset="0"/>
              </a:rPr>
              <a:t> </a:t>
            </a:r>
            <a:r>
              <a:rPr lang="en-US" dirty="0" err="1" smtClean="0">
                <a:latin typeface="Segoe UI" pitchFamily="34" charset="0"/>
                <a:cs typeface="Segoe UI" pitchFamily="34" charset="0"/>
              </a:rPr>
              <a:t>upravljanje</a:t>
            </a:r>
            <a:r>
              <a:rPr lang="hr-HR" dirty="0" smtClean="0">
                <a:latin typeface="Segoe UI" pitchFamily="34" charset="0"/>
                <a:cs typeface="Segoe UI" pitchFamily="34" charset="0"/>
              </a:rPr>
              <a:t>/odlučivanje</a:t>
            </a:r>
            <a:r>
              <a:rPr lang="en-US" dirty="0" smtClean="0">
                <a:latin typeface="Segoe UI" pitchFamily="34" charset="0"/>
                <a:cs typeface="Segoe UI" pitchFamily="34" charset="0"/>
              </a:rPr>
              <a:t>. </a:t>
            </a:r>
            <a:r>
              <a:rPr lang="en-US" dirty="0" err="1">
                <a:latin typeface="Segoe UI" pitchFamily="34" charset="0"/>
                <a:cs typeface="Segoe UI" pitchFamily="34" charset="0"/>
              </a:rPr>
              <a:t>Usmjerena</a:t>
            </a:r>
            <a:r>
              <a:rPr lang="en-US" dirty="0">
                <a:latin typeface="Segoe UI" pitchFamily="34" charset="0"/>
                <a:cs typeface="Segoe UI" pitchFamily="34" charset="0"/>
              </a:rPr>
              <a:t> je </a:t>
            </a:r>
            <a:r>
              <a:rPr lang="en-US" dirty="0" err="1">
                <a:latin typeface="Segoe UI" pitchFamily="34" charset="0"/>
                <a:cs typeface="Segoe UI" pitchFamily="34" charset="0"/>
              </a:rPr>
              <a:t>na</a:t>
            </a:r>
            <a:r>
              <a:rPr lang="en-US" dirty="0">
                <a:latin typeface="Segoe UI" pitchFamily="34" charset="0"/>
                <a:cs typeface="Segoe UI" pitchFamily="34" charset="0"/>
              </a:rPr>
              <a:t> </a:t>
            </a:r>
            <a:r>
              <a:rPr lang="en-US" dirty="0" err="1">
                <a:latin typeface="Segoe UI" pitchFamily="34" charset="0"/>
                <a:cs typeface="Segoe UI" pitchFamily="34" charset="0"/>
              </a:rPr>
              <a:t>dio</a:t>
            </a:r>
            <a:r>
              <a:rPr lang="en-US" dirty="0">
                <a:latin typeface="Segoe UI" pitchFamily="34" charset="0"/>
                <a:cs typeface="Segoe UI" pitchFamily="34" charset="0"/>
              </a:rPr>
              <a:t> </a:t>
            </a:r>
            <a:r>
              <a:rPr lang="en-US" dirty="0" err="1">
                <a:latin typeface="Segoe UI" pitchFamily="34" charset="0"/>
                <a:cs typeface="Segoe UI" pitchFamily="34" charset="0"/>
              </a:rPr>
              <a:t>računovodstvenih</a:t>
            </a:r>
            <a:r>
              <a:rPr lang="en-US" dirty="0">
                <a:latin typeface="Segoe UI" pitchFamily="34" charset="0"/>
                <a:cs typeface="Segoe UI" pitchFamily="34" charset="0"/>
              </a:rPr>
              <a:t> </a:t>
            </a:r>
            <a:r>
              <a:rPr lang="en-US" dirty="0" err="1">
                <a:latin typeface="Segoe UI" pitchFamily="34" charset="0"/>
                <a:cs typeface="Segoe UI" pitchFamily="34" charset="0"/>
              </a:rPr>
              <a:t>informacija</a:t>
            </a:r>
            <a:r>
              <a:rPr lang="en-US" dirty="0">
                <a:latin typeface="Segoe UI" pitchFamily="34" charset="0"/>
                <a:cs typeface="Segoe UI" pitchFamily="34" charset="0"/>
              </a:rPr>
              <a:t> </a:t>
            </a:r>
            <a:r>
              <a:rPr lang="en-US" dirty="0" err="1">
                <a:latin typeface="Segoe UI" pitchFamily="34" charset="0"/>
                <a:cs typeface="Segoe UI" pitchFamily="34" charset="0"/>
              </a:rPr>
              <a:t>iz</a:t>
            </a:r>
            <a:r>
              <a:rPr lang="en-US" dirty="0">
                <a:latin typeface="Segoe UI" pitchFamily="34" charset="0"/>
                <a:cs typeface="Segoe UI" pitchFamily="34" charset="0"/>
              </a:rPr>
              <a:t> </a:t>
            </a:r>
            <a:r>
              <a:rPr lang="en-US" dirty="0" err="1">
                <a:latin typeface="Segoe UI" pitchFamily="34" charset="0"/>
                <a:cs typeface="Segoe UI" pitchFamily="34" charset="0"/>
              </a:rPr>
              <a:t>financijskih</a:t>
            </a:r>
            <a:r>
              <a:rPr lang="en-US" dirty="0">
                <a:latin typeface="Segoe UI" pitchFamily="34" charset="0"/>
                <a:cs typeface="Segoe UI" pitchFamily="34" charset="0"/>
              </a:rPr>
              <a:t> </a:t>
            </a:r>
            <a:r>
              <a:rPr lang="en-US" dirty="0" err="1">
                <a:latin typeface="Segoe UI" pitchFamily="34" charset="0"/>
                <a:cs typeface="Segoe UI" pitchFamily="34" charset="0"/>
              </a:rPr>
              <a:t>izvještaja</a:t>
            </a:r>
            <a:r>
              <a:rPr lang="en-US" dirty="0">
                <a:latin typeface="Segoe UI" pitchFamily="34" charset="0"/>
                <a:cs typeface="Segoe UI" pitchFamily="34" charset="0"/>
              </a:rPr>
              <a:t>.</a:t>
            </a:r>
            <a:r>
              <a:rPr lang="hr-HR" dirty="0">
                <a:latin typeface="Segoe UI" pitchFamily="34" charset="0"/>
                <a:cs typeface="Segoe UI" pitchFamily="34" charset="0"/>
              </a:rPr>
              <a:t> </a:t>
            </a:r>
          </a:p>
          <a:p>
            <a:endParaRPr lang="hr-HR" dirty="0">
              <a:latin typeface="Segoe UI" pitchFamily="34" charset="0"/>
              <a:cs typeface="Segoe UI" pitchFamily="34" charset="0"/>
            </a:endParaRPr>
          </a:p>
          <a:p>
            <a:r>
              <a:rPr lang="hr-HR" b="1" dirty="0">
                <a:solidFill>
                  <a:srgbClr val="000000"/>
                </a:solidFill>
                <a:latin typeface="Segoe UI" pitchFamily="34" charset="0"/>
                <a:cs typeface="Segoe UI" pitchFamily="34" charset="0"/>
              </a:rPr>
              <a:t>2. Što je </a:t>
            </a:r>
            <a:r>
              <a:rPr lang="hr-HR" b="1" dirty="0" err="1">
                <a:solidFill>
                  <a:srgbClr val="000000"/>
                </a:solidFill>
                <a:latin typeface="Segoe UI" pitchFamily="34" charset="0"/>
                <a:cs typeface="Segoe UI" pitchFamily="34" charset="0"/>
              </a:rPr>
              <a:t>cost</a:t>
            </a:r>
            <a:r>
              <a:rPr lang="hr-HR" b="1" dirty="0">
                <a:solidFill>
                  <a:srgbClr val="000000"/>
                </a:solidFill>
                <a:latin typeface="Segoe UI" pitchFamily="34" charset="0"/>
                <a:cs typeface="Segoe UI" pitchFamily="34" charset="0"/>
              </a:rPr>
              <a:t>-</a:t>
            </a:r>
            <a:r>
              <a:rPr lang="hr-HR" b="1" dirty="0" err="1">
                <a:solidFill>
                  <a:srgbClr val="000000"/>
                </a:solidFill>
                <a:latin typeface="Segoe UI" pitchFamily="34" charset="0"/>
                <a:cs typeface="Segoe UI" pitchFamily="34" charset="0"/>
              </a:rPr>
              <a:t>benefit</a:t>
            </a:r>
            <a:r>
              <a:rPr lang="hr-HR" b="1" dirty="0">
                <a:solidFill>
                  <a:srgbClr val="000000"/>
                </a:solidFill>
                <a:latin typeface="Segoe UI" pitchFamily="34" charset="0"/>
                <a:cs typeface="Segoe UI" pitchFamily="34" charset="0"/>
              </a:rPr>
              <a:t> metoda i kada je koristimo?</a:t>
            </a:r>
          </a:p>
          <a:p>
            <a:r>
              <a:rPr lang="hr-HR" dirty="0">
                <a:solidFill>
                  <a:srgbClr val="000000"/>
                </a:solidFill>
                <a:latin typeface="Century Gothic" pitchFamily="34" charset="0"/>
              </a:rPr>
              <a:t>• </a:t>
            </a:r>
            <a:r>
              <a:rPr lang="en-US" dirty="0">
                <a:latin typeface="Segoe UI" pitchFamily="34" charset="0"/>
                <a:cs typeface="Segoe UI" pitchFamily="34" charset="0"/>
              </a:rPr>
              <a:t>Cost-benefit </a:t>
            </a:r>
            <a:r>
              <a:rPr lang="en-US" dirty="0" err="1">
                <a:latin typeface="Segoe UI" pitchFamily="34" charset="0"/>
                <a:cs typeface="Segoe UI" pitchFamily="34" charset="0"/>
              </a:rPr>
              <a:t>analiza</a:t>
            </a:r>
            <a:r>
              <a:rPr lang="en-US" dirty="0">
                <a:latin typeface="Segoe UI" pitchFamily="34" charset="0"/>
                <a:cs typeface="Segoe UI" pitchFamily="34" charset="0"/>
              </a:rPr>
              <a:t> je </a:t>
            </a:r>
            <a:r>
              <a:rPr lang="en-US" dirty="0" err="1">
                <a:latin typeface="Segoe UI" pitchFamily="34" charset="0"/>
                <a:cs typeface="Segoe UI" pitchFamily="34" charset="0"/>
              </a:rPr>
              <a:t>metoda</a:t>
            </a:r>
            <a:r>
              <a:rPr lang="en-US" dirty="0">
                <a:latin typeface="Segoe UI" pitchFamily="34" charset="0"/>
                <a:cs typeface="Segoe UI" pitchFamily="34" charset="0"/>
              </a:rPr>
              <a:t> </a:t>
            </a:r>
            <a:r>
              <a:rPr lang="en-US" dirty="0" err="1">
                <a:latin typeface="Segoe UI" pitchFamily="34" charset="0"/>
                <a:cs typeface="Segoe UI" pitchFamily="34" charset="0"/>
              </a:rPr>
              <a:t>koji</a:t>
            </a:r>
            <a:r>
              <a:rPr lang="en-US" dirty="0">
                <a:latin typeface="Segoe UI" pitchFamily="34" charset="0"/>
                <a:cs typeface="Segoe UI" pitchFamily="34" charset="0"/>
              </a:rPr>
              <a:t> se </a:t>
            </a:r>
            <a:r>
              <a:rPr lang="en-US" dirty="0" err="1">
                <a:latin typeface="Segoe UI" pitchFamily="34" charset="0"/>
                <a:cs typeface="Segoe UI" pitchFamily="34" charset="0"/>
              </a:rPr>
              <a:t>koristi</a:t>
            </a:r>
            <a:r>
              <a:rPr lang="en-US" dirty="0">
                <a:latin typeface="Segoe UI" pitchFamily="34" charset="0"/>
                <a:cs typeface="Segoe UI" pitchFamily="34" charset="0"/>
              </a:rPr>
              <a:t> </a:t>
            </a:r>
            <a:r>
              <a:rPr lang="en-US" dirty="0" err="1">
                <a:latin typeface="Segoe UI" pitchFamily="34" charset="0"/>
                <a:cs typeface="Segoe UI" pitchFamily="34" charset="0"/>
              </a:rPr>
              <a:t>kod</a:t>
            </a:r>
            <a:r>
              <a:rPr lang="en-US" dirty="0">
                <a:latin typeface="Segoe UI" pitchFamily="34" charset="0"/>
                <a:cs typeface="Segoe UI" pitchFamily="34" charset="0"/>
              </a:rPr>
              <a:t> </a:t>
            </a:r>
            <a:r>
              <a:rPr lang="en-US" dirty="0" err="1">
                <a:latin typeface="Segoe UI" pitchFamily="34" charset="0"/>
                <a:cs typeface="Segoe UI" pitchFamily="34" charset="0"/>
              </a:rPr>
              <a:t>donošenja</a:t>
            </a:r>
            <a:r>
              <a:rPr lang="en-US" dirty="0">
                <a:latin typeface="Segoe UI" pitchFamily="34" charset="0"/>
                <a:cs typeface="Segoe UI" pitchFamily="34" charset="0"/>
              </a:rPr>
              <a:t> </a:t>
            </a:r>
            <a:r>
              <a:rPr lang="en-US" dirty="0" err="1">
                <a:latin typeface="Segoe UI" pitchFamily="34" charset="0"/>
                <a:cs typeface="Segoe UI" pitchFamily="34" charset="0"/>
              </a:rPr>
              <a:t>investicijskih</a:t>
            </a:r>
            <a:r>
              <a:rPr lang="en-US" dirty="0">
                <a:latin typeface="Segoe UI" pitchFamily="34" charset="0"/>
                <a:cs typeface="Segoe UI" pitchFamily="34" charset="0"/>
              </a:rPr>
              <a:t> </a:t>
            </a:r>
            <a:r>
              <a:rPr lang="en-US" dirty="0" err="1">
                <a:latin typeface="Segoe UI" pitchFamily="34" charset="0"/>
                <a:cs typeface="Segoe UI" pitchFamily="34" charset="0"/>
              </a:rPr>
              <a:t>odluka</a:t>
            </a:r>
            <a:r>
              <a:rPr lang="en-US" dirty="0">
                <a:latin typeface="Segoe UI" pitchFamily="34" charset="0"/>
                <a:cs typeface="Segoe UI" pitchFamily="34" charset="0"/>
              </a:rPr>
              <a:t> </a:t>
            </a:r>
            <a:r>
              <a:rPr lang="en-US" dirty="0" err="1">
                <a:latin typeface="Segoe UI" pitchFamily="34" charset="0"/>
                <a:cs typeface="Segoe UI" pitchFamily="34" charset="0"/>
              </a:rPr>
              <a:t>kojima</a:t>
            </a:r>
            <a:r>
              <a:rPr lang="en-US" dirty="0">
                <a:latin typeface="Segoe UI" pitchFamily="34" charset="0"/>
                <a:cs typeface="Segoe UI" pitchFamily="34" charset="0"/>
              </a:rPr>
              <a:t> se </a:t>
            </a:r>
            <a:r>
              <a:rPr lang="en-US" dirty="0" err="1">
                <a:latin typeface="Segoe UI" pitchFamily="34" charset="0"/>
                <a:cs typeface="Segoe UI" pitchFamily="34" charset="0"/>
              </a:rPr>
              <a:t>vrši</a:t>
            </a:r>
            <a:r>
              <a:rPr lang="en-US" dirty="0">
                <a:latin typeface="Segoe UI" pitchFamily="34" charset="0"/>
                <a:cs typeface="Segoe UI" pitchFamily="34" charset="0"/>
              </a:rPr>
              <a:t> </a:t>
            </a:r>
            <a:r>
              <a:rPr lang="en-US" dirty="0" err="1">
                <a:latin typeface="Segoe UI" pitchFamily="34" charset="0"/>
                <a:cs typeface="Segoe UI" pitchFamily="34" charset="0"/>
              </a:rPr>
              <a:t>utjecaj</a:t>
            </a:r>
            <a:r>
              <a:rPr lang="en-US" dirty="0">
                <a:latin typeface="Segoe UI" pitchFamily="34" charset="0"/>
                <a:cs typeface="Segoe UI" pitchFamily="34" charset="0"/>
              </a:rPr>
              <a:t> </a:t>
            </a:r>
            <a:r>
              <a:rPr lang="en-US" dirty="0" err="1">
                <a:latin typeface="Segoe UI" pitchFamily="34" charset="0"/>
                <a:cs typeface="Segoe UI" pitchFamily="34" charset="0"/>
              </a:rPr>
              <a:t>na</a:t>
            </a:r>
            <a:r>
              <a:rPr lang="en-US" dirty="0">
                <a:latin typeface="Segoe UI" pitchFamily="34" charset="0"/>
                <a:cs typeface="Segoe UI" pitchFamily="34" charset="0"/>
              </a:rPr>
              <a:t> </a:t>
            </a:r>
            <a:r>
              <a:rPr lang="en-US" dirty="0" err="1">
                <a:latin typeface="Segoe UI" pitchFamily="34" charset="0"/>
                <a:cs typeface="Segoe UI" pitchFamily="34" charset="0"/>
              </a:rPr>
              <a:t>razvoj</a:t>
            </a:r>
            <a:r>
              <a:rPr lang="en-US" dirty="0">
                <a:latin typeface="Segoe UI" pitchFamily="34" charset="0"/>
                <a:cs typeface="Segoe UI" pitchFamily="34" charset="0"/>
              </a:rPr>
              <a:t>  </a:t>
            </a:r>
            <a:r>
              <a:rPr lang="en-US" dirty="0" err="1">
                <a:latin typeface="Segoe UI" pitchFamily="34" charset="0"/>
                <a:cs typeface="Segoe UI" pitchFamily="34" charset="0"/>
              </a:rPr>
              <a:t>šire</a:t>
            </a:r>
            <a:r>
              <a:rPr lang="en-US" dirty="0">
                <a:latin typeface="Segoe UI" pitchFamily="34" charset="0"/>
                <a:cs typeface="Segoe UI" pitchFamily="34" charset="0"/>
              </a:rPr>
              <a:t> </a:t>
            </a:r>
            <a:r>
              <a:rPr lang="en-US" dirty="0" err="1">
                <a:latin typeface="Segoe UI" pitchFamily="34" charset="0"/>
                <a:cs typeface="Segoe UI" pitchFamily="34" charset="0"/>
              </a:rPr>
              <a:t>društvene</a:t>
            </a:r>
            <a:r>
              <a:rPr lang="en-US" dirty="0">
                <a:latin typeface="Segoe UI" pitchFamily="34" charset="0"/>
                <a:cs typeface="Segoe UI" pitchFamily="34" charset="0"/>
              </a:rPr>
              <a:t> </a:t>
            </a:r>
            <a:r>
              <a:rPr lang="en-US" dirty="0" err="1">
                <a:latin typeface="Segoe UI" pitchFamily="34" charset="0"/>
                <a:cs typeface="Segoe UI" pitchFamily="34" charset="0"/>
              </a:rPr>
              <a:t>zajednice</a:t>
            </a:r>
            <a:r>
              <a:rPr lang="en-US" dirty="0">
                <a:latin typeface="Segoe UI" pitchFamily="34" charset="0"/>
                <a:cs typeface="Segoe UI" pitchFamily="34" charset="0"/>
              </a:rPr>
              <a:t>  - </a:t>
            </a:r>
            <a:r>
              <a:rPr lang="en-US" dirty="0" err="1">
                <a:latin typeface="Segoe UI" pitchFamily="34" charset="0"/>
                <a:cs typeface="Segoe UI" pitchFamily="34" charset="0"/>
              </a:rPr>
              <a:t>određene</a:t>
            </a:r>
            <a:r>
              <a:rPr lang="en-US" dirty="0">
                <a:latin typeface="Segoe UI" pitchFamily="34" charset="0"/>
                <a:cs typeface="Segoe UI" pitchFamily="34" charset="0"/>
              </a:rPr>
              <a:t> </a:t>
            </a:r>
            <a:r>
              <a:rPr lang="en-US" dirty="0" err="1">
                <a:latin typeface="Segoe UI" pitchFamily="34" charset="0"/>
                <a:cs typeface="Segoe UI" pitchFamily="34" charset="0"/>
              </a:rPr>
              <a:t>regije</a:t>
            </a:r>
            <a:r>
              <a:rPr lang="en-US" dirty="0">
                <a:latin typeface="Segoe UI" pitchFamily="34" charset="0"/>
                <a:cs typeface="Segoe UI" pitchFamily="34" charset="0"/>
              </a:rPr>
              <a:t>, </a:t>
            </a:r>
            <a:r>
              <a:rPr lang="en-US" dirty="0" err="1">
                <a:latin typeface="Segoe UI" pitchFamily="34" charset="0"/>
                <a:cs typeface="Segoe UI" pitchFamily="34" charset="0"/>
              </a:rPr>
              <a:t>privrede</a:t>
            </a:r>
            <a:r>
              <a:rPr lang="en-US" dirty="0">
                <a:latin typeface="Segoe UI" pitchFamily="34" charset="0"/>
                <a:cs typeface="Segoe UI" pitchFamily="34" charset="0"/>
              </a:rPr>
              <a:t>, </a:t>
            </a:r>
            <a:r>
              <a:rPr lang="en-US" dirty="0" err="1">
                <a:latin typeface="Segoe UI" pitchFamily="34" charset="0"/>
                <a:cs typeface="Segoe UI" pitchFamily="34" charset="0"/>
              </a:rPr>
              <a:t>zemlje</a:t>
            </a:r>
            <a:r>
              <a:rPr lang="en-US" dirty="0">
                <a:latin typeface="Segoe UI" pitchFamily="34" charset="0"/>
                <a:cs typeface="Segoe UI" pitchFamily="34" charset="0"/>
              </a:rPr>
              <a:t> u </a:t>
            </a:r>
            <a:r>
              <a:rPr lang="en-US" dirty="0" err="1">
                <a:latin typeface="Segoe UI" pitchFamily="34" charset="0"/>
                <a:cs typeface="Segoe UI" pitchFamily="34" charset="0"/>
              </a:rPr>
              <a:t>cjelini</a:t>
            </a:r>
            <a:r>
              <a:rPr lang="en-US" dirty="0">
                <a:latin typeface="Segoe UI" pitchFamily="34" charset="0"/>
                <a:cs typeface="Segoe UI" pitchFamily="34" charset="0"/>
              </a:rPr>
              <a:t>.</a:t>
            </a:r>
            <a:endParaRPr lang="hr-HR" dirty="0">
              <a:latin typeface="Segoe UI" pitchFamily="34" charset="0"/>
              <a:cs typeface="Segoe UI" pitchFamily="34" charset="0"/>
            </a:endParaRPr>
          </a:p>
          <a:p>
            <a:r>
              <a:rPr lang="en-US" dirty="0">
                <a:latin typeface="Segoe UI" pitchFamily="34" charset="0"/>
                <a:cs typeface="Segoe UI" pitchFamily="34" charset="0"/>
              </a:rPr>
              <a:t>Cost-benefit </a:t>
            </a:r>
            <a:r>
              <a:rPr lang="en-US" dirty="0" err="1">
                <a:latin typeface="Segoe UI" pitchFamily="34" charset="0"/>
                <a:cs typeface="Segoe UI" pitchFamily="34" charset="0"/>
              </a:rPr>
              <a:t>analizu</a:t>
            </a:r>
            <a:r>
              <a:rPr lang="en-US" dirty="0">
                <a:latin typeface="Segoe UI" pitchFamily="34" charset="0"/>
                <a:cs typeface="Segoe UI" pitchFamily="34" charset="0"/>
              </a:rPr>
              <a:t> </a:t>
            </a:r>
            <a:r>
              <a:rPr lang="en-US" dirty="0" err="1">
                <a:latin typeface="Segoe UI" pitchFamily="34" charset="0"/>
                <a:cs typeface="Segoe UI" pitchFamily="34" charset="0"/>
              </a:rPr>
              <a:t>treba</a:t>
            </a:r>
            <a:r>
              <a:rPr lang="en-US" dirty="0">
                <a:latin typeface="Segoe UI" pitchFamily="34" charset="0"/>
                <a:cs typeface="Segoe UI" pitchFamily="34" charset="0"/>
              </a:rPr>
              <a:t> </a:t>
            </a:r>
            <a:r>
              <a:rPr lang="en-US" dirty="0" err="1">
                <a:latin typeface="Segoe UI" pitchFamily="34" charset="0"/>
                <a:cs typeface="Segoe UI" pitchFamily="34" charset="0"/>
              </a:rPr>
              <a:t>primjenjivati</a:t>
            </a:r>
            <a:r>
              <a:rPr lang="en-US" dirty="0">
                <a:latin typeface="Segoe UI" pitchFamily="34" charset="0"/>
                <a:cs typeface="Segoe UI" pitchFamily="34" charset="0"/>
              </a:rPr>
              <a:t> </a:t>
            </a:r>
            <a:r>
              <a:rPr lang="en-US" dirty="0" err="1">
                <a:latin typeface="Segoe UI" pitchFamily="34" charset="0"/>
                <a:cs typeface="Segoe UI" pitchFamily="34" charset="0"/>
              </a:rPr>
              <a:t>za</a:t>
            </a:r>
            <a:r>
              <a:rPr lang="en-US" dirty="0">
                <a:latin typeface="Segoe UI" pitchFamily="34" charset="0"/>
                <a:cs typeface="Segoe UI" pitchFamily="34" charset="0"/>
              </a:rPr>
              <a:t> </a:t>
            </a:r>
            <a:r>
              <a:rPr lang="en-US" dirty="0" err="1">
                <a:latin typeface="Segoe UI" pitchFamily="34" charset="0"/>
                <a:cs typeface="Segoe UI" pitchFamily="34" charset="0"/>
              </a:rPr>
              <a:t>ocjenu</a:t>
            </a:r>
            <a:r>
              <a:rPr lang="en-US" dirty="0">
                <a:latin typeface="Segoe UI" pitchFamily="34" charset="0"/>
                <a:cs typeface="Segoe UI" pitchFamily="34" charset="0"/>
              </a:rPr>
              <a:t> </a:t>
            </a:r>
            <a:r>
              <a:rPr lang="en-US" dirty="0" err="1">
                <a:latin typeface="Segoe UI" pitchFamily="34" charset="0"/>
                <a:cs typeface="Segoe UI" pitchFamily="34" charset="0"/>
              </a:rPr>
              <a:t>onih</a:t>
            </a:r>
            <a:r>
              <a:rPr lang="en-US" dirty="0">
                <a:latin typeface="Segoe UI" pitchFamily="34" charset="0"/>
                <a:cs typeface="Segoe UI" pitchFamily="34" charset="0"/>
              </a:rPr>
              <a:t> </a:t>
            </a:r>
            <a:r>
              <a:rPr lang="en-US" dirty="0" err="1">
                <a:latin typeface="Segoe UI" pitchFamily="34" charset="0"/>
                <a:cs typeface="Segoe UI" pitchFamily="34" charset="0"/>
              </a:rPr>
              <a:t>projekata</a:t>
            </a:r>
            <a:r>
              <a:rPr lang="en-US" dirty="0">
                <a:latin typeface="Segoe UI" pitchFamily="34" charset="0"/>
                <a:cs typeface="Segoe UI" pitchFamily="34" charset="0"/>
              </a:rPr>
              <a:t> </a:t>
            </a:r>
            <a:r>
              <a:rPr lang="en-US" dirty="0" err="1">
                <a:latin typeface="Segoe UI" pitchFamily="34" charset="0"/>
                <a:cs typeface="Segoe UI" pitchFamily="34" charset="0"/>
              </a:rPr>
              <a:t>koji</a:t>
            </a:r>
            <a:r>
              <a:rPr lang="en-US" dirty="0">
                <a:latin typeface="Segoe UI" pitchFamily="34" charset="0"/>
                <a:cs typeface="Segoe UI" pitchFamily="34" charset="0"/>
              </a:rPr>
              <a:t> </a:t>
            </a:r>
            <a:r>
              <a:rPr lang="en-US" dirty="0" err="1">
                <a:latin typeface="Segoe UI" pitchFamily="34" charset="0"/>
                <a:cs typeface="Segoe UI" pitchFamily="34" charset="0"/>
              </a:rPr>
              <a:t>donose</a:t>
            </a:r>
            <a:r>
              <a:rPr lang="en-US" dirty="0">
                <a:latin typeface="Segoe UI" pitchFamily="34" charset="0"/>
                <a:cs typeface="Segoe UI" pitchFamily="34" charset="0"/>
              </a:rPr>
              <a:t> </a:t>
            </a:r>
            <a:r>
              <a:rPr lang="en-US" dirty="0" err="1">
                <a:latin typeface="Segoe UI" pitchFamily="34" charset="0"/>
                <a:cs typeface="Segoe UI" pitchFamily="34" charset="0"/>
              </a:rPr>
              <a:t>značajne</a:t>
            </a:r>
            <a:r>
              <a:rPr lang="en-US" dirty="0">
                <a:latin typeface="Segoe UI" pitchFamily="34" charset="0"/>
                <a:cs typeface="Segoe UI" pitchFamily="34" charset="0"/>
              </a:rPr>
              <a:t> </a:t>
            </a:r>
            <a:r>
              <a:rPr lang="en-US" dirty="0" err="1">
                <a:latin typeface="Segoe UI" pitchFamily="34" charset="0"/>
                <a:cs typeface="Segoe UI" pitchFamily="34" charset="0"/>
              </a:rPr>
              <a:t>društvene</a:t>
            </a:r>
            <a:r>
              <a:rPr lang="en-US" dirty="0">
                <a:latin typeface="Segoe UI" pitchFamily="34" charset="0"/>
                <a:cs typeface="Segoe UI" pitchFamily="34" charset="0"/>
              </a:rPr>
              <a:t> </a:t>
            </a:r>
            <a:r>
              <a:rPr lang="en-US" dirty="0" err="1">
                <a:latin typeface="Segoe UI" pitchFamily="34" charset="0"/>
                <a:cs typeface="Segoe UI" pitchFamily="34" charset="0"/>
              </a:rPr>
              <a:t>efekte</a:t>
            </a:r>
            <a:r>
              <a:rPr lang="en-US" dirty="0">
                <a:latin typeface="Segoe UI" pitchFamily="34" charset="0"/>
                <a:cs typeface="Segoe UI" pitchFamily="34" charset="0"/>
              </a:rPr>
              <a:t>, </a:t>
            </a:r>
            <a:r>
              <a:rPr lang="en-US" dirty="0" err="1">
                <a:latin typeface="Segoe UI" pitchFamily="34" charset="0"/>
                <a:cs typeface="Segoe UI" pitchFamily="34" charset="0"/>
              </a:rPr>
              <a:t>tj</a:t>
            </a:r>
            <a:r>
              <a:rPr lang="en-US" dirty="0">
                <a:latin typeface="Segoe UI" pitchFamily="34" charset="0"/>
                <a:cs typeface="Segoe UI" pitchFamily="34" charset="0"/>
              </a:rPr>
              <a:t>. </a:t>
            </a:r>
            <a:r>
              <a:rPr lang="en-US" dirty="0" err="1">
                <a:latin typeface="Segoe UI" pitchFamily="34" charset="0"/>
                <a:cs typeface="Segoe UI" pitchFamily="34" charset="0"/>
              </a:rPr>
              <a:t>efekti</a:t>
            </a:r>
            <a:r>
              <a:rPr lang="en-US" dirty="0">
                <a:latin typeface="Segoe UI" pitchFamily="34" charset="0"/>
                <a:cs typeface="Segoe UI" pitchFamily="34" charset="0"/>
              </a:rPr>
              <a:t> </a:t>
            </a:r>
            <a:r>
              <a:rPr lang="en-US" dirty="0" err="1">
                <a:latin typeface="Segoe UI" pitchFamily="34" charset="0"/>
                <a:cs typeface="Segoe UI" pitchFamily="34" charset="0"/>
              </a:rPr>
              <a:t>koji</a:t>
            </a:r>
            <a:r>
              <a:rPr lang="en-US" dirty="0">
                <a:latin typeface="Segoe UI" pitchFamily="34" charset="0"/>
                <a:cs typeface="Segoe UI" pitchFamily="34" charset="0"/>
              </a:rPr>
              <a:t> </a:t>
            </a:r>
            <a:r>
              <a:rPr lang="en-US" dirty="0" err="1">
                <a:latin typeface="Segoe UI" pitchFamily="34" charset="0"/>
                <a:cs typeface="Segoe UI" pitchFamily="34" charset="0"/>
              </a:rPr>
              <a:t>su</a:t>
            </a:r>
            <a:r>
              <a:rPr lang="en-US" dirty="0">
                <a:latin typeface="Segoe UI" pitchFamily="34" charset="0"/>
                <a:cs typeface="Segoe UI" pitchFamily="34" charset="0"/>
              </a:rPr>
              <a:t> </a:t>
            </a:r>
            <a:r>
              <a:rPr lang="en-US" dirty="0" err="1">
                <a:latin typeface="Segoe UI" pitchFamily="34" charset="0"/>
                <a:cs typeface="Segoe UI" pitchFamily="34" charset="0"/>
              </a:rPr>
              <a:t>značajni</a:t>
            </a:r>
            <a:r>
              <a:rPr lang="en-US" dirty="0">
                <a:latin typeface="Segoe UI" pitchFamily="34" charset="0"/>
                <a:cs typeface="Segoe UI" pitchFamily="34" charset="0"/>
              </a:rPr>
              <a:t> ne </a:t>
            </a:r>
            <a:r>
              <a:rPr lang="en-US" dirty="0" err="1">
                <a:latin typeface="Segoe UI" pitchFamily="34" charset="0"/>
                <a:cs typeface="Segoe UI" pitchFamily="34" charset="0"/>
              </a:rPr>
              <a:t>samo</a:t>
            </a:r>
            <a:r>
              <a:rPr lang="en-US" dirty="0">
                <a:latin typeface="Segoe UI" pitchFamily="34" charset="0"/>
                <a:cs typeface="Segoe UI" pitchFamily="34" charset="0"/>
              </a:rPr>
              <a:t> </a:t>
            </a:r>
            <a:r>
              <a:rPr lang="en-US" dirty="0" err="1">
                <a:latin typeface="Segoe UI" pitchFamily="34" charset="0"/>
                <a:cs typeface="Segoe UI" pitchFamily="34" charset="0"/>
              </a:rPr>
              <a:t>za</a:t>
            </a:r>
            <a:r>
              <a:rPr lang="en-US" dirty="0">
                <a:latin typeface="Segoe UI" pitchFamily="34" charset="0"/>
                <a:cs typeface="Segoe UI" pitchFamily="34" charset="0"/>
              </a:rPr>
              <a:t> </a:t>
            </a:r>
            <a:r>
              <a:rPr lang="en-US" dirty="0" err="1">
                <a:latin typeface="Segoe UI" pitchFamily="34" charset="0"/>
                <a:cs typeface="Segoe UI" pitchFamily="34" charset="0"/>
              </a:rPr>
              <a:t>pojedinog</a:t>
            </a:r>
            <a:r>
              <a:rPr lang="en-US" dirty="0">
                <a:latin typeface="Segoe UI" pitchFamily="34" charset="0"/>
                <a:cs typeface="Segoe UI" pitchFamily="34" charset="0"/>
              </a:rPr>
              <a:t> </a:t>
            </a:r>
            <a:r>
              <a:rPr lang="en-US" dirty="0" err="1">
                <a:latin typeface="Segoe UI" pitchFamily="34" charset="0"/>
                <a:cs typeface="Segoe UI" pitchFamily="34" charset="0"/>
              </a:rPr>
              <a:t>investitora</a:t>
            </a:r>
            <a:r>
              <a:rPr lang="en-US" dirty="0">
                <a:latin typeface="Segoe UI" pitchFamily="34" charset="0"/>
                <a:cs typeface="Segoe UI" pitchFamily="34" charset="0"/>
              </a:rPr>
              <a:t>, </a:t>
            </a:r>
            <a:r>
              <a:rPr lang="en-US" dirty="0" err="1">
                <a:latin typeface="Segoe UI" pitchFamily="34" charset="0"/>
                <a:cs typeface="Segoe UI" pitchFamily="34" charset="0"/>
              </a:rPr>
              <a:t>već</a:t>
            </a:r>
            <a:r>
              <a:rPr lang="en-US" dirty="0">
                <a:latin typeface="Segoe UI" pitchFamily="34" charset="0"/>
                <a:cs typeface="Segoe UI" pitchFamily="34" charset="0"/>
              </a:rPr>
              <a:t> </a:t>
            </a:r>
            <a:r>
              <a:rPr lang="en-US" dirty="0" err="1">
                <a:latin typeface="Segoe UI" pitchFamily="34" charset="0"/>
                <a:cs typeface="Segoe UI" pitchFamily="34" charset="0"/>
              </a:rPr>
              <a:t>i</a:t>
            </a:r>
            <a:r>
              <a:rPr lang="en-US" dirty="0">
                <a:latin typeface="Segoe UI" pitchFamily="34" charset="0"/>
                <a:cs typeface="Segoe UI" pitchFamily="34" charset="0"/>
              </a:rPr>
              <a:t> </a:t>
            </a:r>
            <a:r>
              <a:rPr lang="en-US" dirty="0" err="1">
                <a:latin typeface="Segoe UI" pitchFamily="34" charset="0"/>
                <a:cs typeface="Segoe UI" pitchFamily="34" charset="0"/>
              </a:rPr>
              <a:t>za</a:t>
            </a:r>
            <a:r>
              <a:rPr lang="en-US" dirty="0">
                <a:latin typeface="Segoe UI" pitchFamily="34" charset="0"/>
                <a:cs typeface="Segoe UI" pitchFamily="34" charset="0"/>
              </a:rPr>
              <a:t> </a:t>
            </a:r>
            <a:r>
              <a:rPr lang="en-US" dirty="0" err="1">
                <a:latin typeface="Segoe UI" pitchFamily="34" charset="0"/>
                <a:cs typeface="Segoe UI" pitchFamily="34" charset="0"/>
              </a:rPr>
              <a:t>širu</a:t>
            </a:r>
            <a:r>
              <a:rPr lang="en-US" dirty="0">
                <a:latin typeface="Segoe UI" pitchFamily="34" charset="0"/>
                <a:cs typeface="Segoe UI" pitchFamily="34" charset="0"/>
              </a:rPr>
              <a:t> </a:t>
            </a:r>
            <a:r>
              <a:rPr lang="en-US" dirty="0" err="1">
                <a:latin typeface="Segoe UI" pitchFamily="34" charset="0"/>
                <a:cs typeface="Segoe UI" pitchFamily="34" charset="0"/>
              </a:rPr>
              <a:t>društvenu</a:t>
            </a:r>
            <a:r>
              <a:rPr lang="en-US" dirty="0">
                <a:latin typeface="Segoe UI" pitchFamily="34" charset="0"/>
                <a:cs typeface="Segoe UI" pitchFamily="34" charset="0"/>
              </a:rPr>
              <a:t> </a:t>
            </a:r>
            <a:r>
              <a:rPr lang="en-US" dirty="0" err="1">
                <a:latin typeface="Segoe UI" pitchFamily="34" charset="0"/>
                <a:cs typeface="Segoe UI" pitchFamily="34" charset="0"/>
              </a:rPr>
              <a:t>zajednicu</a:t>
            </a:r>
            <a:r>
              <a:rPr lang="en-US" dirty="0">
                <a:latin typeface="Segoe UI" pitchFamily="34" charset="0"/>
                <a:cs typeface="Segoe UI" pitchFamily="34" charset="0"/>
              </a:rPr>
              <a:t>. To </a:t>
            </a:r>
            <a:r>
              <a:rPr lang="en-US" dirty="0" err="1">
                <a:latin typeface="Segoe UI" pitchFamily="34" charset="0"/>
                <a:cs typeface="Segoe UI" pitchFamily="34" charset="0"/>
              </a:rPr>
              <a:t>su</a:t>
            </a:r>
            <a:r>
              <a:rPr lang="en-US" dirty="0">
                <a:latin typeface="Segoe UI" pitchFamily="34" charset="0"/>
                <a:cs typeface="Segoe UI" pitchFamily="34" charset="0"/>
              </a:rPr>
              <a:t> </a:t>
            </a:r>
            <a:r>
              <a:rPr lang="en-US" dirty="0" err="1">
                <a:latin typeface="Segoe UI" pitchFamily="34" charset="0"/>
                <a:cs typeface="Segoe UI" pitchFamily="34" charset="0"/>
              </a:rPr>
              <a:t>projekti</a:t>
            </a:r>
            <a:r>
              <a:rPr lang="en-US" dirty="0">
                <a:latin typeface="Segoe UI" pitchFamily="34" charset="0"/>
                <a:cs typeface="Segoe UI" pitchFamily="34" charset="0"/>
              </a:rPr>
              <a:t> </a:t>
            </a:r>
            <a:r>
              <a:rPr lang="en-US" dirty="0" err="1">
                <a:latin typeface="Segoe UI" pitchFamily="34" charset="0"/>
                <a:cs typeface="Segoe UI" pitchFamily="34" charset="0"/>
              </a:rPr>
              <a:t>koji</a:t>
            </a:r>
            <a:r>
              <a:rPr lang="en-US" dirty="0">
                <a:latin typeface="Segoe UI" pitchFamily="34" charset="0"/>
                <a:cs typeface="Segoe UI" pitchFamily="34" charset="0"/>
              </a:rPr>
              <a:t> </a:t>
            </a:r>
            <a:r>
              <a:rPr lang="en-US" dirty="0" err="1">
                <a:latin typeface="Segoe UI" pitchFamily="34" charset="0"/>
                <a:cs typeface="Segoe UI" pitchFamily="34" charset="0"/>
              </a:rPr>
              <a:t>pokraj</a:t>
            </a:r>
            <a:r>
              <a:rPr lang="en-US" dirty="0">
                <a:latin typeface="Segoe UI" pitchFamily="34" charset="0"/>
                <a:cs typeface="Segoe UI" pitchFamily="34" charset="0"/>
              </a:rPr>
              <a:t> </a:t>
            </a:r>
            <a:r>
              <a:rPr lang="en-US" dirty="0" err="1">
                <a:latin typeface="Segoe UI" pitchFamily="34" charset="0"/>
                <a:cs typeface="Segoe UI" pitchFamily="34" charset="0"/>
              </a:rPr>
              <a:t>direktnih</a:t>
            </a:r>
            <a:r>
              <a:rPr lang="en-US" dirty="0">
                <a:latin typeface="Segoe UI" pitchFamily="34" charset="0"/>
                <a:cs typeface="Segoe UI" pitchFamily="34" charset="0"/>
              </a:rPr>
              <a:t> </a:t>
            </a:r>
            <a:r>
              <a:rPr lang="en-US" dirty="0" err="1">
                <a:latin typeface="Segoe UI" pitchFamily="34" charset="0"/>
                <a:cs typeface="Segoe UI" pitchFamily="34" charset="0"/>
              </a:rPr>
              <a:t>efekata</a:t>
            </a:r>
            <a:r>
              <a:rPr lang="en-US" dirty="0">
                <a:latin typeface="Segoe UI" pitchFamily="34" charset="0"/>
                <a:cs typeface="Segoe UI" pitchFamily="34" charset="0"/>
              </a:rPr>
              <a:t> </a:t>
            </a:r>
            <a:r>
              <a:rPr lang="en-US" dirty="0" err="1">
                <a:latin typeface="Segoe UI" pitchFamily="34" charset="0"/>
                <a:cs typeface="Segoe UI" pitchFamily="34" charset="0"/>
              </a:rPr>
              <a:t>donose</a:t>
            </a:r>
            <a:r>
              <a:rPr lang="en-US" dirty="0">
                <a:latin typeface="Segoe UI" pitchFamily="34" charset="0"/>
                <a:cs typeface="Segoe UI" pitchFamily="34" charset="0"/>
              </a:rPr>
              <a:t> </a:t>
            </a:r>
            <a:r>
              <a:rPr lang="en-US" dirty="0" err="1">
                <a:latin typeface="Segoe UI" pitchFamily="34" charset="0"/>
                <a:cs typeface="Segoe UI" pitchFamily="34" charset="0"/>
              </a:rPr>
              <a:t>i</a:t>
            </a:r>
            <a:r>
              <a:rPr lang="en-US" dirty="0">
                <a:latin typeface="Segoe UI" pitchFamily="34" charset="0"/>
                <a:cs typeface="Segoe UI" pitchFamily="34" charset="0"/>
              </a:rPr>
              <a:t> </a:t>
            </a:r>
            <a:r>
              <a:rPr lang="en-US" dirty="0" err="1">
                <a:latin typeface="Segoe UI" pitchFamily="34" charset="0"/>
                <a:cs typeface="Segoe UI" pitchFamily="34" charset="0"/>
              </a:rPr>
              <a:t>značajne</a:t>
            </a:r>
            <a:r>
              <a:rPr lang="en-US" dirty="0">
                <a:latin typeface="Segoe UI" pitchFamily="34" charset="0"/>
                <a:cs typeface="Segoe UI" pitchFamily="34" charset="0"/>
              </a:rPr>
              <a:t> </a:t>
            </a:r>
            <a:r>
              <a:rPr lang="en-US" dirty="0" err="1">
                <a:latin typeface="Segoe UI" pitchFamily="34" charset="0"/>
                <a:cs typeface="Segoe UI" pitchFamily="34" charset="0"/>
              </a:rPr>
              <a:t>indirektne</a:t>
            </a:r>
            <a:r>
              <a:rPr lang="en-US" dirty="0">
                <a:latin typeface="Segoe UI" pitchFamily="34" charset="0"/>
                <a:cs typeface="Segoe UI" pitchFamily="34" charset="0"/>
              </a:rPr>
              <a:t> </a:t>
            </a:r>
            <a:r>
              <a:rPr lang="en-US" dirty="0" err="1">
                <a:latin typeface="Segoe UI" pitchFamily="34" charset="0"/>
                <a:cs typeface="Segoe UI" pitchFamily="34" charset="0"/>
              </a:rPr>
              <a:t>efekte</a:t>
            </a:r>
            <a:r>
              <a:rPr lang="en-US" dirty="0">
                <a:latin typeface="Segoe UI" pitchFamily="34" charset="0"/>
                <a:cs typeface="Segoe UI" pitchFamily="34" charset="0"/>
              </a:rPr>
              <a:t>. </a:t>
            </a:r>
            <a:endParaRPr lang="hr-HR" dirty="0">
              <a:latin typeface="Segoe UI" pitchFamily="34" charset="0"/>
              <a:cs typeface="Segoe UI" pitchFamily="34" charset="0"/>
            </a:endParaRPr>
          </a:p>
          <a:p>
            <a:pPr algn="just"/>
            <a:endParaRPr lang="hr-HR" sz="1600" dirty="0">
              <a:latin typeface="Segoe UI" pitchFamily="34" charset="0"/>
              <a:cs typeface="Segoe UI"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4272F64F-29AC-4B4A-B6ED-70A1EF516E96}" type="slidenum">
              <a:rPr lang="en-US" smtClean="0">
                <a:latin typeface="Segoe UI" pitchFamily="34" charset="0"/>
                <a:cs typeface="Segoe UI" pitchFamily="34" charset="0"/>
              </a:rPr>
              <a:pPr eaLnBrk="1" fontAlgn="base" hangingPunct="1">
                <a:spcBef>
                  <a:spcPct val="0"/>
                </a:spcBef>
                <a:spcAft>
                  <a:spcPct val="0"/>
                </a:spcAft>
              </a:pPr>
              <a:t>28</a:t>
            </a:fld>
            <a:endParaRPr lang="en-US" smtClean="0">
              <a:latin typeface="Segoe UI" pitchFamily="34" charset="0"/>
              <a:cs typeface="Segoe UI" pitchFamily="34" charset="0"/>
            </a:endParaRPr>
          </a:p>
        </p:txBody>
      </p:sp>
      <p:sp>
        <p:nvSpPr>
          <p:cNvPr id="28675" name="Rectangle 2"/>
          <p:cNvSpPr>
            <a:spLocks noChangeArrowheads="1"/>
          </p:cNvSpPr>
          <p:nvPr/>
        </p:nvSpPr>
        <p:spPr bwMode="auto">
          <a:xfrm>
            <a:off x="250825" y="188913"/>
            <a:ext cx="95726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r-HR" sz="2400">
                <a:latin typeface="Segoe UI" pitchFamily="34" charset="0"/>
                <a:cs typeface="Segoe UI" pitchFamily="34" charset="0"/>
              </a:rPr>
              <a:t>PITANJA:</a:t>
            </a:r>
          </a:p>
          <a:p>
            <a:endParaRPr lang="hr-HR" sz="2400">
              <a:latin typeface="Century Gothic" pitchFamily="34" charset="0"/>
            </a:endParaRPr>
          </a:p>
        </p:txBody>
      </p:sp>
      <p:sp>
        <p:nvSpPr>
          <p:cNvPr id="28676" name="Rectangle 1"/>
          <p:cNvSpPr>
            <a:spLocks noChangeArrowheads="1"/>
          </p:cNvSpPr>
          <p:nvPr/>
        </p:nvSpPr>
        <p:spPr bwMode="auto">
          <a:xfrm>
            <a:off x="395288" y="1545511"/>
            <a:ext cx="7561262" cy="4678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r>
              <a:rPr lang="hr-HR" b="1" dirty="0">
                <a:latin typeface="Segoe UI" pitchFamily="34" charset="0"/>
                <a:cs typeface="Segoe UI" pitchFamily="34" charset="0"/>
              </a:rPr>
              <a:t>3.Na čemu se bazira </a:t>
            </a:r>
            <a:r>
              <a:rPr lang="hr-HR" b="1" dirty="0" err="1">
                <a:latin typeface="Segoe UI" pitchFamily="34" charset="0"/>
                <a:cs typeface="Segoe UI" pitchFamily="34" charset="0"/>
              </a:rPr>
              <a:t>cost</a:t>
            </a:r>
            <a:r>
              <a:rPr lang="hr-HR" b="1" dirty="0">
                <a:latin typeface="Segoe UI" pitchFamily="34" charset="0"/>
                <a:cs typeface="Segoe UI" pitchFamily="34" charset="0"/>
              </a:rPr>
              <a:t>-</a:t>
            </a:r>
            <a:r>
              <a:rPr lang="hr-HR" b="1" dirty="0" err="1">
                <a:latin typeface="Segoe UI" pitchFamily="34" charset="0"/>
                <a:cs typeface="Segoe UI" pitchFamily="34" charset="0"/>
              </a:rPr>
              <a:t>benefit</a:t>
            </a:r>
            <a:r>
              <a:rPr lang="hr-HR" b="1" dirty="0">
                <a:latin typeface="Segoe UI" pitchFamily="34" charset="0"/>
                <a:cs typeface="Segoe UI" pitchFamily="34" charset="0"/>
              </a:rPr>
              <a:t> metoda?</a:t>
            </a:r>
          </a:p>
          <a:p>
            <a:r>
              <a:rPr lang="hr-HR" dirty="0">
                <a:solidFill>
                  <a:srgbClr val="000000"/>
                </a:solidFill>
                <a:latin typeface="Century Gothic" pitchFamily="34" charset="0"/>
              </a:rPr>
              <a:t>•</a:t>
            </a:r>
            <a:r>
              <a:rPr lang="hr-HR" dirty="0">
                <a:solidFill>
                  <a:srgbClr val="000000"/>
                </a:solidFill>
                <a:latin typeface="Segoe UI" pitchFamily="34" charset="0"/>
                <a:cs typeface="Segoe UI" pitchFamily="34" charset="0"/>
              </a:rPr>
              <a:t> </a:t>
            </a:r>
            <a:r>
              <a:rPr lang="en-US" dirty="0">
                <a:latin typeface="Segoe UI" pitchFamily="34" charset="0"/>
                <a:cs typeface="Segoe UI" pitchFamily="34" charset="0"/>
              </a:rPr>
              <a:t>Cost-benefit </a:t>
            </a:r>
            <a:r>
              <a:rPr lang="en-US" dirty="0" err="1">
                <a:latin typeface="Segoe UI" pitchFamily="34" charset="0"/>
                <a:cs typeface="Segoe UI" pitchFamily="34" charset="0"/>
              </a:rPr>
              <a:t>analiza</a:t>
            </a:r>
            <a:r>
              <a:rPr lang="en-US" dirty="0">
                <a:latin typeface="Segoe UI" pitchFamily="34" charset="0"/>
                <a:cs typeface="Segoe UI" pitchFamily="34" charset="0"/>
              </a:rPr>
              <a:t> se </a:t>
            </a:r>
            <a:r>
              <a:rPr lang="en-US" dirty="0" err="1">
                <a:latin typeface="Segoe UI" pitchFamily="34" charset="0"/>
                <a:cs typeface="Segoe UI" pitchFamily="34" charset="0"/>
              </a:rPr>
              <a:t>bazira</a:t>
            </a:r>
            <a:r>
              <a:rPr lang="en-US" dirty="0">
                <a:latin typeface="Segoe UI" pitchFamily="34" charset="0"/>
                <a:cs typeface="Segoe UI" pitchFamily="34" charset="0"/>
              </a:rPr>
              <a:t> </a:t>
            </a:r>
            <a:r>
              <a:rPr lang="en-US" dirty="0" err="1">
                <a:latin typeface="Segoe UI" pitchFamily="34" charset="0"/>
                <a:cs typeface="Segoe UI" pitchFamily="34" charset="0"/>
              </a:rPr>
              <a:t>na</a:t>
            </a:r>
            <a:r>
              <a:rPr lang="en-US" dirty="0">
                <a:latin typeface="Segoe UI" pitchFamily="34" charset="0"/>
                <a:cs typeface="Segoe UI" pitchFamily="34" charset="0"/>
              </a:rPr>
              <a:t> </a:t>
            </a:r>
            <a:r>
              <a:rPr lang="en-US" dirty="0" err="1">
                <a:latin typeface="Segoe UI" pitchFamily="34" charset="0"/>
                <a:cs typeface="Segoe UI" pitchFamily="34" charset="0"/>
              </a:rPr>
              <a:t>utvrđivanju</a:t>
            </a:r>
            <a:r>
              <a:rPr lang="en-US" dirty="0">
                <a:latin typeface="Segoe UI" pitchFamily="34" charset="0"/>
                <a:cs typeface="Segoe UI" pitchFamily="34" charset="0"/>
              </a:rPr>
              <a:t> </a:t>
            </a:r>
            <a:r>
              <a:rPr lang="en-US" dirty="0" err="1">
                <a:latin typeface="Segoe UI" pitchFamily="34" charset="0"/>
                <a:cs typeface="Segoe UI" pitchFamily="34" charset="0"/>
              </a:rPr>
              <a:t>i</a:t>
            </a:r>
            <a:r>
              <a:rPr lang="en-US" dirty="0">
                <a:latin typeface="Segoe UI" pitchFamily="34" charset="0"/>
                <a:cs typeface="Segoe UI" pitchFamily="34" charset="0"/>
              </a:rPr>
              <a:t> </a:t>
            </a:r>
            <a:r>
              <a:rPr lang="en-US" dirty="0" err="1">
                <a:latin typeface="Segoe UI" pitchFamily="34" charset="0"/>
                <a:cs typeface="Segoe UI" pitchFamily="34" charset="0"/>
              </a:rPr>
              <a:t>procjenjivanju</a:t>
            </a:r>
            <a:r>
              <a:rPr lang="en-US" dirty="0">
                <a:latin typeface="Segoe UI" pitchFamily="34" charset="0"/>
                <a:cs typeface="Segoe UI" pitchFamily="34" charset="0"/>
              </a:rPr>
              <a:t> </a:t>
            </a:r>
            <a:r>
              <a:rPr lang="en-US" dirty="0" err="1">
                <a:latin typeface="Segoe UI" pitchFamily="34" charset="0"/>
                <a:cs typeface="Segoe UI" pitchFamily="34" charset="0"/>
              </a:rPr>
              <a:t>ukupnih</a:t>
            </a:r>
            <a:r>
              <a:rPr lang="en-US" dirty="0">
                <a:latin typeface="Segoe UI" pitchFamily="34" charset="0"/>
                <a:cs typeface="Segoe UI" pitchFamily="34" charset="0"/>
              </a:rPr>
              <a:t> </a:t>
            </a:r>
            <a:r>
              <a:rPr lang="en-US" dirty="0" err="1">
                <a:latin typeface="Segoe UI" pitchFamily="34" charset="0"/>
                <a:cs typeface="Segoe UI" pitchFamily="34" charset="0"/>
              </a:rPr>
              <a:t>društvenih</a:t>
            </a:r>
            <a:r>
              <a:rPr lang="en-US" dirty="0">
                <a:latin typeface="Segoe UI" pitchFamily="34" charset="0"/>
                <a:cs typeface="Segoe UI" pitchFamily="34" charset="0"/>
              </a:rPr>
              <a:t> </a:t>
            </a:r>
            <a:r>
              <a:rPr lang="en-US" dirty="0" err="1">
                <a:latin typeface="Segoe UI" pitchFamily="34" charset="0"/>
                <a:cs typeface="Segoe UI" pitchFamily="34" charset="0"/>
              </a:rPr>
              <a:t>efekata</a:t>
            </a:r>
            <a:r>
              <a:rPr lang="en-US" dirty="0">
                <a:latin typeface="Segoe UI" pitchFamily="34" charset="0"/>
                <a:cs typeface="Segoe UI" pitchFamily="34" charset="0"/>
              </a:rPr>
              <a:t>, </a:t>
            </a:r>
            <a:r>
              <a:rPr lang="en-US" dirty="0" err="1">
                <a:latin typeface="Segoe UI" pitchFamily="34" charset="0"/>
                <a:cs typeface="Segoe UI" pitchFamily="34" charset="0"/>
              </a:rPr>
              <a:t>znači</a:t>
            </a:r>
            <a:r>
              <a:rPr lang="en-US" dirty="0">
                <a:latin typeface="Segoe UI" pitchFamily="34" charset="0"/>
                <a:cs typeface="Segoe UI" pitchFamily="34" charset="0"/>
              </a:rPr>
              <a:t>, </a:t>
            </a:r>
            <a:r>
              <a:rPr lang="en-US" dirty="0" err="1">
                <a:latin typeface="Segoe UI" pitchFamily="34" charset="0"/>
                <a:cs typeface="Segoe UI" pitchFamily="34" charset="0"/>
              </a:rPr>
              <a:t>ukupnih</a:t>
            </a:r>
            <a:r>
              <a:rPr lang="en-US" dirty="0">
                <a:latin typeface="Segoe UI" pitchFamily="34" charset="0"/>
                <a:cs typeface="Segoe UI" pitchFamily="34" charset="0"/>
              </a:rPr>
              <a:t> </a:t>
            </a:r>
            <a:r>
              <a:rPr lang="en-US" dirty="0" err="1">
                <a:latin typeface="Segoe UI" pitchFamily="34" charset="0"/>
                <a:cs typeface="Segoe UI" pitchFamily="34" charset="0"/>
              </a:rPr>
              <a:t>koristi</a:t>
            </a:r>
            <a:r>
              <a:rPr lang="en-US" dirty="0">
                <a:latin typeface="Segoe UI" pitchFamily="34" charset="0"/>
                <a:cs typeface="Segoe UI" pitchFamily="34" charset="0"/>
              </a:rPr>
              <a:t> </a:t>
            </a:r>
            <a:r>
              <a:rPr lang="en-US" dirty="0" err="1">
                <a:latin typeface="Segoe UI" pitchFamily="34" charset="0"/>
                <a:cs typeface="Segoe UI" pitchFamily="34" charset="0"/>
              </a:rPr>
              <a:t>i</a:t>
            </a:r>
            <a:r>
              <a:rPr lang="en-US" dirty="0">
                <a:latin typeface="Segoe UI" pitchFamily="34" charset="0"/>
                <a:cs typeface="Segoe UI" pitchFamily="34" charset="0"/>
              </a:rPr>
              <a:t> </a:t>
            </a:r>
            <a:r>
              <a:rPr lang="en-US" dirty="0" err="1">
                <a:latin typeface="Segoe UI" pitchFamily="34" charset="0"/>
                <a:cs typeface="Segoe UI" pitchFamily="34" charset="0"/>
              </a:rPr>
              <a:t>troškova</a:t>
            </a:r>
            <a:r>
              <a:rPr lang="en-US" dirty="0">
                <a:latin typeface="Segoe UI" pitchFamily="34" charset="0"/>
                <a:cs typeface="Segoe UI" pitchFamily="34" charset="0"/>
              </a:rPr>
              <a:t> </a:t>
            </a:r>
            <a:r>
              <a:rPr lang="en-US" dirty="0" err="1">
                <a:latin typeface="Segoe UI" pitchFamily="34" charset="0"/>
                <a:cs typeface="Segoe UI" pitchFamily="34" charset="0"/>
              </a:rPr>
              <a:t>koje</a:t>
            </a:r>
            <a:r>
              <a:rPr lang="en-US" dirty="0">
                <a:latin typeface="Segoe UI" pitchFamily="34" charset="0"/>
                <a:cs typeface="Segoe UI" pitchFamily="34" charset="0"/>
              </a:rPr>
              <a:t> </a:t>
            </a:r>
            <a:r>
              <a:rPr lang="en-US" dirty="0" err="1">
                <a:latin typeface="Segoe UI" pitchFamily="34" charset="0"/>
                <a:cs typeface="Segoe UI" pitchFamily="34" charset="0"/>
              </a:rPr>
              <a:t>cijela</a:t>
            </a:r>
            <a:r>
              <a:rPr lang="en-US" dirty="0">
                <a:latin typeface="Segoe UI" pitchFamily="34" charset="0"/>
                <a:cs typeface="Segoe UI" pitchFamily="34" charset="0"/>
              </a:rPr>
              <a:t> </a:t>
            </a:r>
            <a:r>
              <a:rPr lang="en-US" dirty="0" err="1">
                <a:latin typeface="Segoe UI" pitchFamily="34" charset="0"/>
                <a:cs typeface="Segoe UI" pitchFamily="34" charset="0"/>
              </a:rPr>
              <a:t>zemlja</a:t>
            </a:r>
            <a:r>
              <a:rPr lang="en-US" dirty="0">
                <a:latin typeface="Segoe UI" pitchFamily="34" charset="0"/>
                <a:cs typeface="Segoe UI" pitchFamily="34" charset="0"/>
              </a:rPr>
              <a:t>, a ne </a:t>
            </a:r>
            <a:r>
              <a:rPr lang="en-US" dirty="0" err="1">
                <a:latin typeface="Segoe UI" pitchFamily="34" charset="0"/>
                <a:cs typeface="Segoe UI" pitchFamily="34" charset="0"/>
              </a:rPr>
              <a:t>samo</a:t>
            </a:r>
            <a:r>
              <a:rPr lang="en-US" dirty="0">
                <a:latin typeface="Segoe UI" pitchFamily="34" charset="0"/>
                <a:cs typeface="Segoe UI" pitchFamily="34" charset="0"/>
              </a:rPr>
              <a:t> </a:t>
            </a:r>
            <a:r>
              <a:rPr lang="en-US" dirty="0" err="1">
                <a:latin typeface="Segoe UI" pitchFamily="34" charset="0"/>
                <a:cs typeface="Segoe UI" pitchFamily="34" charset="0"/>
              </a:rPr>
              <a:t>nosioc</a:t>
            </a:r>
            <a:r>
              <a:rPr lang="en-US" dirty="0">
                <a:latin typeface="Segoe UI" pitchFamily="34" charset="0"/>
                <a:cs typeface="Segoe UI" pitchFamily="34" charset="0"/>
              </a:rPr>
              <a:t> </a:t>
            </a:r>
            <a:r>
              <a:rPr lang="en-US" dirty="0" err="1">
                <a:latin typeface="Segoe UI" pitchFamily="34" charset="0"/>
                <a:cs typeface="Segoe UI" pitchFamily="34" charset="0"/>
              </a:rPr>
              <a:t>projekta</a:t>
            </a:r>
            <a:r>
              <a:rPr lang="en-US" dirty="0">
                <a:latin typeface="Segoe UI" pitchFamily="34" charset="0"/>
                <a:cs typeface="Segoe UI" pitchFamily="34" charset="0"/>
              </a:rPr>
              <a:t>, </a:t>
            </a:r>
            <a:r>
              <a:rPr lang="en-US" dirty="0" err="1">
                <a:latin typeface="Segoe UI" pitchFamily="34" charset="0"/>
                <a:cs typeface="Segoe UI" pitchFamily="34" charset="0"/>
              </a:rPr>
              <a:t>ima</a:t>
            </a:r>
            <a:r>
              <a:rPr lang="en-US" dirty="0">
                <a:latin typeface="Segoe UI" pitchFamily="34" charset="0"/>
                <a:cs typeface="Segoe UI" pitchFamily="34" charset="0"/>
              </a:rPr>
              <a:t> od </a:t>
            </a:r>
            <a:r>
              <a:rPr lang="en-US" dirty="0" err="1">
                <a:latin typeface="Segoe UI" pitchFamily="34" charset="0"/>
                <a:cs typeface="Segoe UI" pitchFamily="34" charset="0"/>
              </a:rPr>
              <a:t>razmatranog</a:t>
            </a:r>
            <a:r>
              <a:rPr lang="en-US" dirty="0">
                <a:latin typeface="Segoe UI" pitchFamily="34" charset="0"/>
                <a:cs typeface="Segoe UI" pitchFamily="34" charset="0"/>
              </a:rPr>
              <a:t> </a:t>
            </a:r>
            <a:r>
              <a:rPr lang="en-US" dirty="0" err="1">
                <a:latin typeface="Segoe UI" pitchFamily="34" charset="0"/>
                <a:cs typeface="Segoe UI" pitchFamily="34" charset="0"/>
              </a:rPr>
              <a:t>projekta</a:t>
            </a:r>
            <a:r>
              <a:rPr lang="en-US" dirty="0">
                <a:latin typeface="Segoe UI" pitchFamily="34" charset="0"/>
                <a:cs typeface="Segoe UI" pitchFamily="34" charset="0"/>
              </a:rPr>
              <a:t>. </a:t>
            </a:r>
            <a:r>
              <a:rPr lang="en-US" dirty="0" err="1">
                <a:latin typeface="Segoe UI" pitchFamily="34" charset="0"/>
                <a:cs typeface="Segoe UI" pitchFamily="34" charset="0"/>
              </a:rPr>
              <a:t>Pri</a:t>
            </a:r>
            <a:r>
              <a:rPr lang="en-US" dirty="0">
                <a:latin typeface="Segoe UI" pitchFamily="34" charset="0"/>
                <a:cs typeface="Segoe UI" pitchFamily="34" charset="0"/>
              </a:rPr>
              <a:t> tome je </a:t>
            </a:r>
            <a:r>
              <a:rPr lang="en-US" dirty="0" err="1">
                <a:latin typeface="Segoe UI" pitchFamily="34" charset="0"/>
                <a:cs typeface="Segoe UI" pitchFamily="34" charset="0"/>
              </a:rPr>
              <a:t>bitno</a:t>
            </a:r>
            <a:r>
              <a:rPr lang="en-US" dirty="0">
                <a:latin typeface="Segoe UI" pitchFamily="34" charset="0"/>
                <a:cs typeface="Segoe UI" pitchFamily="34" charset="0"/>
              </a:rPr>
              <a:t> da </a:t>
            </a:r>
            <a:r>
              <a:rPr lang="en-US" dirty="0" err="1">
                <a:latin typeface="Segoe UI" pitchFamily="34" charset="0"/>
                <a:cs typeface="Segoe UI" pitchFamily="34" charset="0"/>
              </a:rPr>
              <a:t>postoje</a:t>
            </a:r>
            <a:r>
              <a:rPr lang="en-US" dirty="0">
                <a:latin typeface="Segoe UI" pitchFamily="34" charset="0"/>
                <a:cs typeface="Segoe UI" pitchFamily="34" charset="0"/>
              </a:rPr>
              <a:t> </a:t>
            </a:r>
            <a:r>
              <a:rPr lang="en-US" dirty="0" err="1">
                <a:latin typeface="Segoe UI" pitchFamily="34" charset="0"/>
                <a:cs typeface="Segoe UI" pitchFamily="34" charset="0"/>
              </a:rPr>
              <a:t>određeni</a:t>
            </a:r>
            <a:r>
              <a:rPr lang="en-US" dirty="0">
                <a:latin typeface="Segoe UI" pitchFamily="34" charset="0"/>
                <a:cs typeface="Segoe UI" pitchFamily="34" charset="0"/>
              </a:rPr>
              <a:t> </a:t>
            </a:r>
            <a:r>
              <a:rPr lang="en-US" dirty="0" err="1">
                <a:latin typeface="Segoe UI" pitchFamily="34" charset="0"/>
                <a:cs typeface="Segoe UI" pitchFamily="34" charset="0"/>
              </a:rPr>
              <a:t>efekti</a:t>
            </a:r>
            <a:r>
              <a:rPr lang="en-US" dirty="0">
                <a:latin typeface="Segoe UI" pitchFamily="34" charset="0"/>
                <a:cs typeface="Segoe UI" pitchFamily="34" charset="0"/>
              </a:rPr>
              <a:t> </a:t>
            </a:r>
            <a:r>
              <a:rPr lang="en-US" dirty="0" err="1">
                <a:latin typeface="Segoe UI" pitchFamily="34" charset="0"/>
                <a:cs typeface="Segoe UI" pitchFamily="34" charset="0"/>
              </a:rPr>
              <a:t>koje</a:t>
            </a:r>
            <a:r>
              <a:rPr lang="en-US" dirty="0">
                <a:latin typeface="Segoe UI" pitchFamily="34" charset="0"/>
                <a:cs typeface="Segoe UI" pitchFamily="34" charset="0"/>
              </a:rPr>
              <a:t> </a:t>
            </a:r>
            <a:r>
              <a:rPr lang="en-US" dirty="0" err="1">
                <a:latin typeface="Segoe UI" pitchFamily="34" charset="0"/>
                <a:cs typeface="Segoe UI" pitchFamily="34" charset="0"/>
              </a:rPr>
              <a:t>društvo</a:t>
            </a:r>
            <a:r>
              <a:rPr lang="en-US" dirty="0">
                <a:latin typeface="Segoe UI" pitchFamily="34" charset="0"/>
                <a:cs typeface="Segoe UI" pitchFamily="34" charset="0"/>
              </a:rPr>
              <a:t> </a:t>
            </a:r>
            <a:r>
              <a:rPr lang="en-US" dirty="0" err="1">
                <a:latin typeface="Segoe UI" pitchFamily="34" charset="0"/>
                <a:cs typeface="Segoe UI" pitchFamily="34" charset="0"/>
              </a:rPr>
              <a:t>ima</a:t>
            </a:r>
            <a:r>
              <a:rPr lang="en-US" dirty="0">
                <a:latin typeface="Segoe UI" pitchFamily="34" charset="0"/>
                <a:cs typeface="Segoe UI" pitchFamily="34" charset="0"/>
              </a:rPr>
              <a:t> od </a:t>
            </a:r>
            <a:r>
              <a:rPr lang="en-US" dirty="0" err="1">
                <a:latin typeface="Segoe UI" pitchFamily="34" charset="0"/>
                <a:cs typeface="Segoe UI" pitchFamily="34" charset="0"/>
              </a:rPr>
              <a:t>projekta</a:t>
            </a:r>
            <a:r>
              <a:rPr lang="en-US" dirty="0">
                <a:latin typeface="Segoe UI" pitchFamily="34" charset="0"/>
                <a:cs typeface="Segoe UI" pitchFamily="34" charset="0"/>
              </a:rPr>
              <a:t>, </a:t>
            </a:r>
            <a:r>
              <a:rPr lang="en-US" dirty="0" err="1">
                <a:latin typeface="Segoe UI" pitchFamily="34" charset="0"/>
                <a:cs typeface="Segoe UI" pitchFamily="34" charset="0"/>
              </a:rPr>
              <a:t>bez</a:t>
            </a:r>
            <a:r>
              <a:rPr lang="en-US" dirty="0">
                <a:latin typeface="Segoe UI" pitchFamily="34" charset="0"/>
                <a:cs typeface="Segoe UI" pitchFamily="34" charset="0"/>
              </a:rPr>
              <a:t> </a:t>
            </a:r>
            <a:r>
              <a:rPr lang="en-US" dirty="0" err="1">
                <a:latin typeface="Segoe UI" pitchFamily="34" charset="0"/>
                <a:cs typeface="Segoe UI" pitchFamily="34" charset="0"/>
              </a:rPr>
              <a:t>obzira</a:t>
            </a:r>
            <a:r>
              <a:rPr lang="en-US" dirty="0">
                <a:latin typeface="Segoe UI" pitchFamily="34" charset="0"/>
                <a:cs typeface="Segoe UI" pitchFamily="34" charset="0"/>
              </a:rPr>
              <a:t> da li </a:t>
            </a:r>
            <a:r>
              <a:rPr lang="en-US" dirty="0" err="1">
                <a:latin typeface="Segoe UI" pitchFamily="34" charset="0"/>
                <a:cs typeface="Segoe UI" pitchFamily="34" charset="0"/>
              </a:rPr>
              <a:t>su</a:t>
            </a:r>
            <a:r>
              <a:rPr lang="en-US" dirty="0">
                <a:latin typeface="Segoe UI" pitchFamily="34" charset="0"/>
                <a:cs typeface="Segoe UI" pitchFamily="34" charset="0"/>
              </a:rPr>
              <a:t> to </a:t>
            </a:r>
            <a:r>
              <a:rPr lang="en-US" dirty="0" err="1">
                <a:latin typeface="Segoe UI" pitchFamily="34" charset="0"/>
                <a:cs typeface="Segoe UI" pitchFamily="34" charset="0"/>
              </a:rPr>
              <a:t>direktni</a:t>
            </a:r>
            <a:r>
              <a:rPr lang="en-US" dirty="0">
                <a:latin typeface="Segoe UI" pitchFamily="34" charset="0"/>
                <a:cs typeface="Segoe UI" pitchFamily="34" charset="0"/>
              </a:rPr>
              <a:t> </a:t>
            </a:r>
            <a:r>
              <a:rPr lang="en-US" dirty="0" err="1">
                <a:latin typeface="Segoe UI" pitchFamily="34" charset="0"/>
                <a:cs typeface="Segoe UI" pitchFamily="34" charset="0"/>
              </a:rPr>
              <a:t>ili</a:t>
            </a:r>
            <a:r>
              <a:rPr lang="en-US" dirty="0">
                <a:latin typeface="Segoe UI" pitchFamily="34" charset="0"/>
                <a:cs typeface="Segoe UI" pitchFamily="34" charset="0"/>
              </a:rPr>
              <a:t> </a:t>
            </a:r>
            <a:r>
              <a:rPr lang="en-US" dirty="0" err="1">
                <a:latin typeface="Segoe UI" pitchFamily="34" charset="0"/>
                <a:cs typeface="Segoe UI" pitchFamily="34" charset="0"/>
              </a:rPr>
              <a:t>indirektni</a:t>
            </a:r>
            <a:r>
              <a:rPr lang="en-US" dirty="0">
                <a:latin typeface="Segoe UI" pitchFamily="34" charset="0"/>
                <a:cs typeface="Segoe UI" pitchFamily="34" charset="0"/>
              </a:rPr>
              <a:t> </a:t>
            </a:r>
            <a:r>
              <a:rPr lang="en-US" dirty="0" err="1">
                <a:latin typeface="Segoe UI" pitchFamily="34" charset="0"/>
                <a:cs typeface="Segoe UI" pitchFamily="34" charset="0"/>
              </a:rPr>
              <a:t>efekti</a:t>
            </a:r>
            <a:r>
              <a:rPr lang="en-US" dirty="0">
                <a:latin typeface="Segoe UI" pitchFamily="34" charset="0"/>
                <a:cs typeface="Segoe UI" pitchFamily="34" charset="0"/>
              </a:rPr>
              <a:t>, </a:t>
            </a:r>
            <a:r>
              <a:rPr lang="en-US" dirty="0" err="1">
                <a:latin typeface="Segoe UI" pitchFamily="34" charset="0"/>
                <a:cs typeface="Segoe UI" pitchFamily="34" charset="0"/>
              </a:rPr>
              <a:t>ekonomski</a:t>
            </a:r>
            <a:r>
              <a:rPr lang="en-US" dirty="0">
                <a:latin typeface="Segoe UI" pitchFamily="34" charset="0"/>
                <a:cs typeface="Segoe UI" pitchFamily="34" charset="0"/>
              </a:rPr>
              <a:t> </a:t>
            </a:r>
            <a:r>
              <a:rPr lang="en-US" dirty="0" err="1">
                <a:latin typeface="Segoe UI" pitchFamily="34" charset="0"/>
                <a:cs typeface="Segoe UI" pitchFamily="34" charset="0"/>
              </a:rPr>
              <a:t>i</a:t>
            </a:r>
            <a:r>
              <a:rPr lang="en-US" dirty="0">
                <a:latin typeface="Segoe UI" pitchFamily="34" charset="0"/>
                <a:cs typeface="Segoe UI" pitchFamily="34" charset="0"/>
              </a:rPr>
              <a:t> </a:t>
            </a:r>
            <a:r>
              <a:rPr lang="en-US" dirty="0" err="1">
                <a:latin typeface="Segoe UI" pitchFamily="34" charset="0"/>
                <a:cs typeface="Segoe UI" pitchFamily="34" charset="0"/>
              </a:rPr>
              <a:t>neekonomski</a:t>
            </a:r>
            <a:r>
              <a:rPr lang="en-US" dirty="0">
                <a:latin typeface="Segoe UI" pitchFamily="34" charset="0"/>
                <a:cs typeface="Segoe UI" pitchFamily="34" charset="0"/>
              </a:rPr>
              <a:t>, </a:t>
            </a:r>
            <a:r>
              <a:rPr lang="en-US" dirty="0" err="1">
                <a:latin typeface="Segoe UI" pitchFamily="34" charset="0"/>
                <a:cs typeface="Segoe UI" pitchFamily="34" charset="0"/>
              </a:rPr>
              <a:t>itd</a:t>
            </a:r>
            <a:r>
              <a:rPr lang="en-US" dirty="0">
                <a:latin typeface="Segoe UI" pitchFamily="34" charset="0"/>
                <a:cs typeface="Segoe UI" pitchFamily="34" charset="0"/>
              </a:rPr>
              <a:t>., </a:t>
            </a:r>
            <a:r>
              <a:rPr lang="en-US" dirty="0" err="1">
                <a:latin typeface="Segoe UI" pitchFamily="34" charset="0"/>
                <a:cs typeface="Segoe UI" pitchFamily="34" charset="0"/>
              </a:rPr>
              <a:t>znači</a:t>
            </a:r>
            <a:r>
              <a:rPr lang="en-US" dirty="0">
                <a:latin typeface="Segoe UI" pitchFamily="34" charset="0"/>
                <a:cs typeface="Segoe UI" pitchFamily="34" charset="0"/>
              </a:rPr>
              <a:t> </a:t>
            </a:r>
            <a:r>
              <a:rPr lang="en-US" dirty="0" err="1">
                <a:latin typeface="Segoe UI" pitchFamily="34" charset="0"/>
                <a:cs typeface="Segoe UI" pitchFamily="34" charset="0"/>
              </a:rPr>
              <a:t>bez</a:t>
            </a:r>
            <a:r>
              <a:rPr lang="en-US" dirty="0">
                <a:latin typeface="Segoe UI" pitchFamily="34" charset="0"/>
                <a:cs typeface="Segoe UI" pitchFamily="34" charset="0"/>
              </a:rPr>
              <a:t> </a:t>
            </a:r>
            <a:r>
              <a:rPr lang="en-US" dirty="0" err="1">
                <a:latin typeface="Segoe UI" pitchFamily="34" charset="0"/>
                <a:cs typeface="Segoe UI" pitchFamily="34" charset="0"/>
              </a:rPr>
              <a:t>obzira</a:t>
            </a:r>
            <a:r>
              <a:rPr lang="en-US" dirty="0">
                <a:latin typeface="Segoe UI" pitchFamily="34" charset="0"/>
                <a:cs typeface="Segoe UI" pitchFamily="34" charset="0"/>
              </a:rPr>
              <a:t> </a:t>
            </a:r>
            <a:r>
              <a:rPr lang="en-US" dirty="0" err="1">
                <a:latin typeface="Segoe UI" pitchFamily="34" charset="0"/>
                <a:cs typeface="Segoe UI" pitchFamily="34" charset="0"/>
              </a:rPr>
              <a:t>na</a:t>
            </a:r>
            <a:r>
              <a:rPr lang="en-US" dirty="0">
                <a:latin typeface="Segoe UI" pitchFamily="34" charset="0"/>
                <a:cs typeface="Segoe UI" pitchFamily="34" charset="0"/>
              </a:rPr>
              <a:t> </a:t>
            </a:r>
            <a:r>
              <a:rPr lang="en-US" dirty="0" err="1">
                <a:latin typeface="Segoe UI" pitchFamily="34" charset="0"/>
                <a:cs typeface="Segoe UI" pitchFamily="34" charset="0"/>
              </a:rPr>
              <a:t>vrstu</a:t>
            </a:r>
            <a:r>
              <a:rPr lang="en-US" dirty="0">
                <a:latin typeface="Segoe UI" pitchFamily="34" charset="0"/>
                <a:cs typeface="Segoe UI" pitchFamily="34" charset="0"/>
              </a:rPr>
              <a:t> </a:t>
            </a:r>
            <a:r>
              <a:rPr lang="en-US" dirty="0" err="1">
                <a:latin typeface="Segoe UI" pitchFamily="34" charset="0"/>
                <a:cs typeface="Segoe UI" pitchFamily="34" charset="0"/>
              </a:rPr>
              <a:t>efekata</a:t>
            </a:r>
            <a:r>
              <a:rPr lang="en-US" dirty="0">
                <a:latin typeface="Segoe UI" pitchFamily="34" charset="0"/>
                <a:cs typeface="Segoe UI" pitchFamily="34" charset="0"/>
              </a:rPr>
              <a:t>.</a:t>
            </a:r>
            <a:endParaRPr lang="hr-HR" dirty="0">
              <a:latin typeface="Segoe UI" pitchFamily="34" charset="0"/>
              <a:cs typeface="Segoe UI" pitchFamily="34" charset="0"/>
            </a:endParaRPr>
          </a:p>
          <a:p>
            <a:endParaRPr lang="hr-HR" dirty="0">
              <a:latin typeface="Segoe UI" pitchFamily="34" charset="0"/>
              <a:cs typeface="Segoe UI" pitchFamily="34" charset="0"/>
            </a:endParaRPr>
          </a:p>
          <a:p>
            <a:r>
              <a:rPr lang="hr-HR" b="1" dirty="0">
                <a:latin typeface="Segoe UI" pitchFamily="34" charset="0"/>
                <a:cs typeface="Segoe UI" pitchFamily="34" charset="0"/>
              </a:rPr>
              <a:t>4.Koja je bitna razlika između studije za okoliš i </a:t>
            </a:r>
            <a:r>
              <a:rPr lang="hr-HR" b="1" dirty="0" err="1">
                <a:latin typeface="Segoe UI" pitchFamily="34" charset="0"/>
                <a:cs typeface="Segoe UI" pitchFamily="34" charset="0"/>
              </a:rPr>
              <a:t>cost</a:t>
            </a:r>
            <a:r>
              <a:rPr lang="hr-HR" b="1" dirty="0">
                <a:latin typeface="Segoe UI" pitchFamily="34" charset="0"/>
                <a:cs typeface="Segoe UI" pitchFamily="34" charset="0"/>
              </a:rPr>
              <a:t>-</a:t>
            </a:r>
            <a:r>
              <a:rPr lang="hr-HR" b="1" dirty="0" err="1">
                <a:latin typeface="Segoe UI" pitchFamily="34" charset="0"/>
                <a:cs typeface="Segoe UI" pitchFamily="34" charset="0"/>
              </a:rPr>
              <a:t>benefit</a:t>
            </a:r>
            <a:r>
              <a:rPr lang="hr-HR" b="1" dirty="0">
                <a:latin typeface="Segoe UI" pitchFamily="34" charset="0"/>
                <a:cs typeface="Segoe UI" pitchFamily="34" charset="0"/>
              </a:rPr>
              <a:t> metode?</a:t>
            </a:r>
          </a:p>
          <a:p>
            <a:r>
              <a:rPr lang="hr-HR" dirty="0">
                <a:solidFill>
                  <a:srgbClr val="000000"/>
                </a:solidFill>
                <a:latin typeface="Century Gothic" pitchFamily="34" charset="0"/>
              </a:rPr>
              <a:t>•</a:t>
            </a:r>
            <a:r>
              <a:rPr lang="hr-HR" dirty="0">
                <a:solidFill>
                  <a:srgbClr val="000000"/>
                </a:solidFill>
                <a:latin typeface="Segoe UI" pitchFamily="34" charset="0"/>
                <a:cs typeface="Segoe UI" pitchFamily="34" charset="0"/>
              </a:rPr>
              <a:t> </a:t>
            </a:r>
            <a:r>
              <a:rPr lang="en-US" dirty="0" err="1">
                <a:latin typeface="Segoe UI" pitchFamily="34" charset="0"/>
                <a:cs typeface="Segoe UI" pitchFamily="34" charset="0"/>
              </a:rPr>
              <a:t>Studija</a:t>
            </a:r>
            <a:r>
              <a:rPr lang="en-US" dirty="0">
                <a:latin typeface="Segoe UI" pitchFamily="34" charset="0"/>
                <a:cs typeface="Segoe UI" pitchFamily="34" charset="0"/>
              </a:rPr>
              <a:t> </a:t>
            </a:r>
            <a:r>
              <a:rPr lang="en-US" dirty="0" err="1">
                <a:latin typeface="Segoe UI" pitchFamily="34" charset="0"/>
                <a:cs typeface="Segoe UI" pitchFamily="34" charset="0"/>
              </a:rPr>
              <a:t>utjecaja</a:t>
            </a:r>
            <a:r>
              <a:rPr lang="en-US" dirty="0">
                <a:latin typeface="Segoe UI" pitchFamily="34" charset="0"/>
                <a:cs typeface="Segoe UI" pitchFamily="34" charset="0"/>
              </a:rPr>
              <a:t> </a:t>
            </a:r>
            <a:r>
              <a:rPr lang="en-US" dirty="0" err="1">
                <a:latin typeface="Segoe UI" pitchFamily="34" charset="0"/>
                <a:cs typeface="Segoe UI" pitchFamily="34" charset="0"/>
              </a:rPr>
              <a:t>na</a:t>
            </a:r>
            <a:r>
              <a:rPr lang="en-US" dirty="0">
                <a:latin typeface="Segoe UI" pitchFamily="34" charset="0"/>
                <a:cs typeface="Segoe UI" pitchFamily="34" charset="0"/>
              </a:rPr>
              <a:t> </a:t>
            </a:r>
            <a:r>
              <a:rPr lang="en-US" dirty="0" err="1">
                <a:latin typeface="Segoe UI" pitchFamily="34" charset="0"/>
                <a:cs typeface="Segoe UI" pitchFamily="34" charset="0"/>
              </a:rPr>
              <a:t>okoliš</a:t>
            </a:r>
            <a:r>
              <a:rPr lang="en-US" dirty="0">
                <a:latin typeface="Segoe UI" pitchFamily="34" charset="0"/>
                <a:cs typeface="Segoe UI" pitchFamily="34" charset="0"/>
              </a:rPr>
              <a:t> </a:t>
            </a:r>
            <a:r>
              <a:rPr lang="en-US" dirty="0" err="1">
                <a:latin typeface="Segoe UI" pitchFamily="34" charset="0"/>
                <a:cs typeface="Segoe UI" pitchFamily="34" charset="0"/>
              </a:rPr>
              <a:t>treba</a:t>
            </a:r>
            <a:r>
              <a:rPr lang="en-US" dirty="0">
                <a:latin typeface="Segoe UI" pitchFamily="34" charset="0"/>
                <a:cs typeface="Segoe UI" pitchFamily="34" charset="0"/>
              </a:rPr>
              <a:t> </a:t>
            </a:r>
            <a:r>
              <a:rPr lang="en-US" dirty="0" err="1">
                <a:latin typeface="Segoe UI" pitchFamily="34" charset="0"/>
                <a:cs typeface="Segoe UI" pitchFamily="34" charset="0"/>
              </a:rPr>
              <a:t>dati</a:t>
            </a:r>
            <a:r>
              <a:rPr lang="en-US" dirty="0">
                <a:latin typeface="Segoe UI" pitchFamily="34" charset="0"/>
                <a:cs typeface="Segoe UI" pitchFamily="34" charset="0"/>
              </a:rPr>
              <a:t> </a:t>
            </a:r>
            <a:r>
              <a:rPr lang="en-US" dirty="0" err="1">
                <a:latin typeface="Segoe UI" pitchFamily="34" charset="0"/>
                <a:cs typeface="Segoe UI" pitchFamily="34" charset="0"/>
              </a:rPr>
              <a:t>odgovor</a:t>
            </a:r>
            <a:r>
              <a:rPr lang="en-US" dirty="0">
                <a:latin typeface="Segoe UI" pitchFamily="34" charset="0"/>
                <a:cs typeface="Segoe UI" pitchFamily="34" charset="0"/>
              </a:rPr>
              <a:t> o </a:t>
            </a:r>
            <a:r>
              <a:rPr lang="en-US" dirty="0" err="1">
                <a:latin typeface="Segoe UI" pitchFamily="34" charset="0"/>
                <a:cs typeface="Segoe UI" pitchFamily="34" charset="0"/>
              </a:rPr>
              <a:t>prihvatljivosti</a:t>
            </a:r>
            <a:r>
              <a:rPr lang="en-US" dirty="0">
                <a:latin typeface="Segoe UI" pitchFamily="34" charset="0"/>
                <a:cs typeface="Segoe UI" pitchFamily="34" charset="0"/>
              </a:rPr>
              <a:t> </a:t>
            </a:r>
            <a:r>
              <a:rPr lang="en-US" dirty="0" err="1">
                <a:latin typeface="Segoe UI" pitchFamily="34" charset="0"/>
                <a:cs typeface="Segoe UI" pitchFamily="34" charset="0"/>
              </a:rPr>
              <a:t>ili</a:t>
            </a:r>
            <a:r>
              <a:rPr lang="en-US" dirty="0">
                <a:latin typeface="Segoe UI" pitchFamily="34" charset="0"/>
                <a:cs typeface="Segoe UI" pitchFamily="34" charset="0"/>
              </a:rPr>
              <a:t> </a:t>
            </a:r>
            <a:r>
              <a:rPr lang="en-US" dirty="0" err="1">
                <a:latin typeface="Segoe UI" pitchFamily="34" charset="0"/>
                <a:cs typeface="Segoe UI" pitchFamily="34" charset="0"/>
              </a:rPr>
              <a:t>neprihvatljivosti</a:t>
            </a:r>
            <a:r>
              <a:rPr lang="en-US" dirty="0">
                <a:latin typeface="Segoe UI" pitchFamily="34" charset="0"/>
                <a:cs typeface="Segoe UI" pitchFamily="34" charset="0"/>
              </a:rPr>
              <a:t> </a:t>
            </a:r>
            <a:r>
              <a:rPr lang="en-US" dirty="0" err="1">
                <a:latin typeface="Segoe UI" pitchFamily="34" charset="0"/>
                <a:cs typeface="Segoe UI" pitchFamily="34" charset="0"/>
              </a:rPr>
              <a:t>zahvata</a:t>
            </a:r>
            <a:r>
              <a:rPr lang="en-US" dirty="0">
                <a:latin typeface="Segoe UI" pitchFamily="34" charset="0"/>
                <a:cs typeface="Segoe UI" pitchFamily="34" charset="0"/>
              </a:rPr>
              <a:t> </a:t>
            </a:r>
            <a:r>
              <a:rPr lang="en-US" dirty="0" err="1">
                <a:latin typeface="Segoe UI" pitchFamily="34" charset="0"/>
                <a:cs typeface="Segoe UI" pitchFamily="34" charset="0"/>
              </a:rPr>
              <a:t>za</a:t>
            </a:r>
            <a:r>
              <a:rPr lang="en-US" dirty="0">
                <a:latin typeface="Segoe UI" pitchFamily="34" charset="0"/>
                <a:cs typeface="Segoe UI" pitchFamily="34" charset="0"/>
              </a:rPr>
              <a:t> </a:t>
            </a:r>
            <a:r>
              <a:rPr lang="en-US" dirty="0" err="1">
                <a:latin typeface="Segoe UI" pitchFamily="34" charset="0"/>
                <a:cs typeface="Segoe UI" pitchFamily="34" charset="0"/>
              </a:rPr>
              <a:t>okoliš</a:t>
            </a:r>
            <a:r>
              <a:rPr lang="en-US" dirty="0">
                <a:latin typeface="Segoe UI" pitchFamily="34" charset="0"/>
                <a:cs typeface="Segoe UI" pitchFamily="34" charset="0"/>
              </a:rPr>
              <a:t>, a cost-benefit </a:t>
            </a:r>
            <a:r>
              <a:rPr lang="en-US" dirty="0" err="1">
                <a:latin typeface="Segoe UI" pitchFamily="34" charset="0"/>
                <a:cs typeface="Segoe UI" pitchFamily="34" charset="0"/>
              </a:rPr>
              <a:t>analiza</a:t>
            </a:r>
            <a:r>
              <a:rPr lang="en-US" dirty="0">
                <a:latin typeface="Segoe UI" pitchFamily="34" charset="0"/>
                <a:cs typeface="Segoe UI" pitchFamily="34" charset="0"/>
              </a:rPr>
              <a:t> </a:t>
            </a:r>
            <a:r>
              <a:rPr lang="en-US" dirty="0" err="1">
                <a:latin typeface="Segoe UI" pitchFamily="34" charset="0"/>
                <a:cs typeface="Segoe UI" pitchFamily="34" charset="0"/>
              </a:rPr>
              <a:t>ukupnu</a:t>
            </a:r>
            <a:r>
              <a:rPr lang="en-US" dirty="0">
                <a:latin typeface="Segoe UI" pitchFamily="34" charset="0"/>
                <a:cs typeface="Segoe UI" pitchFamily="34" charset="0"/>
              </a:rPr>
              <a:t> </a:t>
            </a:r>
            <a:r>
              <a:rPr lang="en-US" dirty="0" err="1">
                <a:latin typeface="Segoe UI" pitchFamily="34" charset="0"/>
                <a:cs typeface="Segoe UI" pitchFamily="34" charset="0"/>
              </a:rPr>
              <a:t>razinu</a:t>
            </a:r>
            <a:r>
              <a:rPr lang="en-US" dirty="0">
                <a:latin typeface="Segoe UI" pitchFamily="34" charset="0"/>
                <a:cs typeface="Segoe UI" pitchFamily="34" charset="0"/>
              </a:rPr>
              <a:t> </a:t>
            </a:r>
            <a:r>
              <a:rPr lang="en-US" dirty="0" err="1">
                <a:latin typeface="Segoe UI" pitchFamily="34" charset="0"/>
                <a:cs typeface="Segoe UI" pitchFamily="34" charset="0"/>
              </a:rPr>
              <a:t>koristi</a:t>
            </a:r>
            <a:r>
              <a:rPr lang="en-US" dirty="0">
                <a:latin typeface="Segoe UI" pitchFamily="34" charset="0"/>
                <a:cs typeface="Segoe UI" pitchFamily="34" charset="0"/>
              </a:rPr>
              <a:t> </a:t>
            </a:r>
            <a:r>
              <a:rPr lang="en-US" dirty="0" err="1">
                <a:latin typeface="Segoe UI" pitchFamily="34" charset="0"/>
                <a:cs typeface="Segoe UI" pitchFamily="34" charset="0"/>
              </a:rPr>
              <a:t>i</a:t>
            </a:r>
            <a:r>
              <a:rPr lang="en-US" dirty="0">
                <a:latin typeface="Segoe UI" pitchFamily="34" charset="0"/>
                <a:cs typeface="Segoe UI" pitchFamily="34" charset="0"/>
              </a:rPr>
              <a:t> </a:t>
            </a:r>
            <a:r>
              <a:rPr lang="en-US" dirty="0" err="1">
                <a:latin typeface="Segoe UI" pitchFamily="34" charset="0"/>
                <a:cs typeface="Segoe UI" pitchFamily="34" charset="0"/>
              </a:rPr>
              <a:t>troškova</a:t>
            </a:r>
            <a:r>
              <a:rPr lang="en-US" dirty="0">
                <a:latin typeface="Segoe UI" pitchFamily="34" charset="0"/>
                <a:cs typeface="Segoe UI" pitchFamily="34" charset="0"/>
              </a:rPr>
              <a:t> </a:t>
            </a:r>
            <a:r>
              <a:rPr lang="en-US" dirty="0" err="1">
                <a:latin typeface="Segoe UI" pitchFamily="34" charset="0"/>
                <a:cs typeface="Segoe UI" pitchFamily="34" charset="0"/>
              </a:rPr>
              <a:t>za</a:t>
            </a:r>
            <a:r>
              <a:rPr lang="en-US" dirty="0">
                <a:latin typeface="Segoe UI" pitchFamily="34" charset="0"/>
                <a:cs typeface="Segoe UI" pitchFamily="34" charset="0"/>
              </a:rPr>
              <a:t> </a:t>
            </a:r>
            <a:r>
              <a:rPr lang="en-US" dirty="0" err="1">
                <a:latin typeface="Segoe UI" pitchFamily="34" charset="0"/>
                <a:cs typeface="Segoe UI" pitchFamily="34" charset="0"/>
              </a:rPr>
              <a:t>društvo</a:t>
            </a:r>
            <a:r>
              <a:rPr lang="en-US" dirty="0">
                <a:latin typeface="Segoe UI" pitchFamily="34" charset="0"/>
                <a:cs typeface="Segoe UI" pitchFamily="34" charset="0"/>
              </a:rPr>
              <a:t> </a:t>
            </a:r>
            <a:r>
              <a:rPr lang="en-US" dirty="0" err="1">
                <a:latin typeface="Segoe UI" pitchFamily="34" charset="0"/>
                <a:cs typeface="Segoe UI" pitchFamily="34" charset="0"/>
              </a:rPr>
              <a:t>i</a:t>
            </a:r>
            <a:r>
              <a:rPr lang="en-US" dirty="0">
                <a:latin typeface="Segoe UI" pitchFamily="34" charset="0"/>
                <a:cs typeface="Segoe UI" pitchFamily="34" charset="0"/>
              </a:rPr>
              <a:t> </a:t>
            </a:r>
            <a:r>
              <a:rPr lang="en-US" dirty="0" err="1" smtClean="0">
                <a:latin typeface="Segoe UI" pitchFamily="34" charset="0"/>
                <a:cs typeface="Segoe UI" pitchFamily="34" charset="0"/>
              </a:rPr>
              <a:t>okoliš</a:t>
            </a:r>
            <a:r>
              <a:rPr lang="hr-HR" dirty="0" smtClean="0">
                <a:latin typeface="Segoe UI" pitchFamily="34" charset="0"/>
                <a:cs typeface="Segoe UI" pitchFamily="34" charset="0"/>
              </a:rPr>
              <a:t>.</a:t>
            </a:r>
            <a:endParaRPr lang="hr-HR" dirty="0">
              <a:latin typeface="Segoe UI" pitchFamily="34" charset="0"/>
              <a:cs typeface="Segoe UI" pitchFamily="34" charset="0"/>
            </a:endParaRPr>
          </a:p>
          <a:p>
            <a:endParaRPr lang="hr-HR" sz="1600" dirty="0">
              <a:latin typeface="Segoe UI" pitchFamily="34" charset="0"/>
              <a:cs typeface="Segoe UI" pitchFamily="34" charset="0"/>
            </a:endParaRPr>
          </a:p>
          <a:p>
            <a:endParaRPr lang="hr-HR" sz="1600" dirty="0">
              <a:latin typeface="Segoe UI" pitchFamily="34" charset="0"/>
              <a:cs typeface="Segoe UI" pitchFamily="34" charset="0"/>
            </a:endParaRPr>
          </a:p>
          <a:p>
            <a:endParaRPr lang="hr-HR" sz="1600" dirty="0">
              <a:latin typeface="Segoe UI" pitchFamily="34" charset="0"/>
              <a:cs typeface="Segoe UI" pitchFamily="34" charset="0"/>
            </a:endParaRPr>
          </a:p>
          <a:p>
            <a:pPr algn="just"/>
            <a:endParaRPr lang="hr-HR" sz="1600" dirty="0">
              <a:latin typeface="Segoe UI" pitchFamily="34" charset="0"/>
              <a:cs typeface="Segoe UI"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0E31C842-AEE6-44C6-ACA8-1BF55E658C68}" type="slidenum">
              <a:rPr lang="en-US" smtClean="0">
                <a:latin typeface="Segoe UI" pitchFamily="34" charset="0"/>
                <a:cs typeface="Segoe UI" pitchFamily="34" charset="0"/>
              </a:rPr>
              <a:pPr eaLnBrk="1" fontAlgn="base" hangingPunct="1">
                <a:spcBef>
                  <a:spcPct val="0"/>
                </a:spcBef>
                <a:spcAft>
                  <a:spcPct val="0"/>
                </a:spcAft>
              </a:pPr>
              <a:t>29</a:t>
            </a:fld>
            <a:endParaRPr lang="en-US" smtClean="0">
              <a:latin typeface="Segoe UI" pitchFamily="34" charset="0"/>
              <a:cs typeface="Segoe UI" pitchFamily="34" charset="0"/>
            </a:endParaRPr>
          </a:p>
        </p:txBody>
      </p:sp>
      <p:sp>
        <p:nvSpPr>
          <p:cNvPr id="29699" name="Rectangle 2"/>
          <p:cNvSpPr>
            <a:spLocks noChangeArrowheads="1"/>
          </p:cNvSpPr>
          <p:nvPr/>
        </p:nvSpPr>
        <p:spPr bwMode="auto">
          <a:xfrm>
            <a:off x="250825" y="188913"/>
            <a:ext cx="95726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r-HR" sz="2400">
                <a:latin typeface="Segoe UI" pitchFamily="34" charset="0"/>
                <a:cs typeface="Segoe UI" pitchFamily="34" charset="0"/>
              </a:rPr>
              <a:t>PITANJA:</a:t>
            </a:r>
          </a:p>
          <a:p>
            <a:endParaRPr lang="hr-HR" sz="2400">
              <a:latin typeface="Century Gothic" pitchFamily="34" charset="0"/>
            </a:endParaRPr>
          </a:p>
        </p:txBody>
      </p:sp>
      <p:sp>
        <p:nvSpPr>
          <p:cNvPr id="29700" name="Rectangle 1"/>
          <p:cNvSpPr>
            <a:spLocks noChangeArrowheads="1"/>
          </p:cNvSpPr>
          <p:nvPr/>
        </p:nvSpPr>
        <p:spPr bwMode="auto">
          <a:xfrm>
            <a:off x="395288" y="1468676"/>
            <a:ext cx="7561262"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hr-HR" sz="1600" b="1" dirty="0">
                <a:solidFill>
                  <a:srgbClr val="000000"/>
                </a:solidFill>
                <a:latin typeface="Segoe UI" pitchFamily="34" charset="0"/>
                <a:cs typeface="Segoe UI" pitchFamily="34" charset="0"/>
              </a:rPr>
              <a:t>5. Što je fundamentalna analiza?</a:t>
            </a:r>
          </a:p>
          <a:p>
            <a:r>
              <a:rPr lang="hr-HR" sz="2000" dirty="0">
                <a:solidFill>
                  <a:srgbClr val="000000"/>
                </a:solidFill>
                <a:latin typeface="Century Gothic" pitchFamily="34" charset="0"/>
              </a:rPr>
              <a:t>•</a:t>
            </a:r>
            <a:r>
              <a:rPr lang="hr-HR" sz="1600" dirty="0">
                <a:solidFill>
                  <a:srgbClr val="000000"/>
                </a:solidFill>
                <a:latin typeface="Century Gothic" pitchFamily="34" charset="0"/>
              </a:rPr>
              <a:t> </a:t>
            </a:r>
            <a:r>
              <a:rPr lang="en-US" dirty="0" err="1">
                <a:latin typeface="Segoe UI" pitchFamily="34" charset="0"/>
                <a:cs typeface="Segoe UI" pitchFamily="34" charset="0"/>
              </a:rPr>
              <a:t>Fundamentalna</a:t>
            </a:r>
            <a:r>
              <a:rPr lang="en-US" dirty="0">
                <a:latin typeface="Segoe UI" pitchFamily="34" charset="0"/>
                <a:cs typeface="Segoe UI" pitchFamily="34" charset="0"/>
              </a:rPr>
              <a:t> </a:t>
            </a:r>
            <a:r>
              <a:rPr lang="en-US" dirty="0" err="1">
                <a:latin typeface="Segoe UI" pitchFamily="34" charset="0"/>
                <a:cs typeface="Segoe UI" pitchFamily="34" charset="0"/>
              </a:rPr>
              <a:t>analiza</a:t>
            </a:r>
            <a:r>
              <a:rPr lang="en-US" dirty="0">
                <a:latin typeface="Segoe UI" pitchFamily="34" charset="0"/>
                <a:cs typeface="Segoe UI" pitchFamily="34" charset="0"/>
              </a:rPr>
              <a:t> </a:t>
            </a:r>
            <a:r>
              <a:rPr lang="en-US" dirty="0" err="1">
                <a:latin typeface="Segoe UI" pitchFamily="34" charset="0"/>
                <a:cs typeface="Segoe UI" pitchFamily="34" charset="0"/>
              </a:rPr>
              <a:t>dio</a:t>
            </a:r>
            <a:r>
              <a:rPr lang="en-US" dirty="0">
                <a:latin typeface="Segoe UI" pitchFamily="34" charset="0"/>
                <a:cs typeface="Segoe UI" pitchFamily="34" charset="0"/>
              </a:rPr>
              <a:t> je </a:t>
            </a:r>
            <a:r>
              <a:rPr lang="en-US" dirty="0" err="1">
                <a:latin typeface="Segoe UI" pitchFamily="34" charset="0"/>
                <a:cs typeface="Segoe UI" pitchFamily="34" charset="0"/>
              </a:rPr>
              <a:t>financijske</a:t>
            </a:r>
            <a:r>
              <a:rPr lang="en-US" dirty="0">
                <a:latin typeface="Segoe UI" pitchFamily="34" charset="0"/>
                <a:cs typeface="Segoe UI" pitchFamily="34" charset="0"/>
              </a:rPr>
              <a:t> </a:t>
            </a:r>
            <a:r>
              <a:rPr lang="en-US" dirty="0" err="1">
                <a:latin typeface="Segoe UI" pitchFamily="34" charset="0"/>
                <a:cs typeface="Segoe UI" pitchFamily="34" charset="0"/>
              </a:rPr>
              <a:t>analize</a:t>
            </a:r>
            <a:r>
              <a:rPr lang="en-US" dirty="0">
                <a:latin typeface="Segoe UI" pitchFamily="34" charset="0"/>
                <a:cs typeface="Segoe UI" pitchFamily="34" charset="0"/>
              </a:rPr>
              <a:t> </a:t>
            </a:r>
            <a:r>
              <a:rPr lang="en-US" dirty="0" err="1">
                <a:latin typeface="Segoe UI" pitchFamily="34" charset="0"/>
                <a:cs typeface="Segoe UI" pitchFamily="34" charset="0"/>
              </a:rPr>
              <a:t>koja</a:t>
            </a:r>
            <a:r>
              <a:rPr lang="en-US" dirty="0">
                <a:latin typeface="Segoe UI" pitchFamily="34" charset="0"/>
                <a:cs typeface="Segoe UI" pitchFamily="34" charset="0"/>
              </a:rPr>
              <a:t> u </a:t>
            </a:r>
            <a:r>
              <a:rPr lang="en-US" dirty="0" err="1">
                <a:latin typeface="Segoe UI" pitchFamily="34" charset="0"/>
                <a:cs typeface="Segoe UI" pitchFamily="34" charset="0"/>
              </a:rPr>
              <a:t>širokom</a:t>
            </a:r>
            <a:r>
              <a:rPr lang="en-US" dirty="0">
                <a:latin typeface="Segoe UI" pitchFamily="34" charset="0"/>
                <a:cs typeface="Segoe UI" pitchFamily="34" charset="0"/>
              </a:rPr>
              <a:t> </a:t>
            </a:r>
            <a:r>
              <a:rPr lang="en-US" dirty="0" err="1">
                <a:latin typeface="Segoe UI" pitchFamily="34" charset="0"/>
                <a:cs typeface="Segoe UI" pitchFamily="34" charset="0"/>
              </a:rPr>
              <a:t>kontekstu</a:t>
            </a:r>
            <a:r>
              <a:rPr lang="en-US" dirty="0">
                <a:latin typeface="Segoe UI" pitchFamily="34" charset="0"/>
                <a:cs typeface="Segoe UI" pitchFamily="34" charset="0"/>
              </a:rPr>
              <a:t> </a:t>
            </a:r>
            <a:r>
              <a:rPr lang="en-US" dirty="0" err="1">
                <a:latin typeface="Segoe UI" pitchFamily="34" charset="0"/>
                <a:cs typeface="Segoe UI" pitchFamily="34" charset="0"/>
              </a:rPr>
              <a:t>proučava</a:t>
            </a:r>
            <a:r>
              <a:rPr lang="en-US" dirty="0">
                <a:latin typeface="Segoe UI" pitchFamily="34" charset="0"/>
                <a:cs typeface="Segoe UI" pitchFamily="34" charset="0"/>
              </a:rPr>
              <a:t> </a:t>
            </a:r>
            <a:r>
              <a:rPr lang="en-US" dirty="0" err="1">
                <a:latin typeface="Segoe UI" pitchFamily="34" charset="0"/>
                <a:cs typeface="Segoe UI" pitchFamily="34" charset="0"/>
              </a:rPr>
              <a:t>sve</a:t>
            </a:r>
            <a:r>
              <a:rPr lang="en-US" dirty="0">
                <a:latin typeface="Segoe UI" pitchFamily="34" charset="0"/>
                <a:cs typeface="Segoe UI" pitchFamily="34" charset="0"/>
              </a:rPr>
              <a:t> </a:t>
            </a:r>
            <a:r>
              <a:rPr lang="en-US" dirty="0" err="1">
                <a:latin typeface="Segoe UI" pitchFamily="34" charset="0"/>
                <a:cs typeface="Segoe UI" pitchFamily="34" charset="0"/>
              </a:rPr>
              <a:t>elemente</a:t>
            </a:r>
            <a:r>
              <a:rPr lang="en-US" dirty="0">
                <a:latin typeface="Segoe UI" pitchFamily="34" charset="0"/>
                <a:cs typeface="Segoe UI" pitchFamily="34" charset="0"/>
              </a:rPr>
              <a:t> </a:t>
            </a:r>
            <a:r>
              <a:rPr lang="en-US" dirty="0" err="1">
                <a:latin typeface="Segoe UI" pitchFamily="34" charset="0"/>
                <a:cs typeface="Segoe UI" pitchFamily="34" charset="0"/>
              </a:rPr>
              <a:t>unutar</a:t>
            </a:r>
            <a:r>
              <a:rPr lang="en-US" dirty="0">
                <a:latin typeface="Segoe UI" pitchFamily="34" charset="0"/>
                <a:cs typeface="Segoe UI" pitchFamily="34" charset="0"/>
              </a:rPr>
              <a:t> </a:t>
            </a:r>
            <a:r>
              <a:rPr lang="en-US" dirty="0" err="1">
                <a:latin typeface="Segoe UI" pitchFamily="34" charset="0"/>
                <a:cs typeface="Segoe UI" pitchFamily="34" charset="0"/>
              </a:rPr>
              <a:t>financijskih</a:t>
            </a:r>
            <a:r>
              <a:rPr lang="en-US" dirty="0">
                <a:latin typeface="Segoe UI" pitchFamily="34" charset="0"/>
                <a:cs typeface="Segoe UI" pitchFamily="34" charset="0"/>
              </a:rPr>
              <a:t> </a:t>
            </a:r>
            <a:r>
              <a:rPr lang="en-US" dirty="0" err="1">
                <a:latin typeface="Segoe UI" pitchFamily="34" charset="0"/>
                <a:cs typeface="Segoe UI" pitchFamily="34" charset="0"/>
              </a:rPr>
              <a:t>tržišta</a:t>
            </a:r>
            <a:r>
              <a:rPr lang="en-US" dirty="0">
                <a:latin typeface="Segoe UI" pitchFamily="34" charset="0"/>
                <a:cs typeface="Segoe UI" pitchFamily="34" charset="0"/>
              </a:rPr>
              <a:t> </a:t>
            </a:r>
            <a:r>
              <a:rPr lang="en-US" dirty="0" err="1">
                <a:latin typeface="Segoe UI" pitchFamily="34" charset="0"/>
                <a:cs typeface="Segoe UI" pitchFamily="34" charset="0"/>
              </a:rPr>
              <a:t>pokušavajući</a:t>
            </a:r>
            <a:r>
              <a:rPr lang="en-US" dirty="0">
                <a:latin typeface="Segoe UI" pitchFamily="34" charset="0"/>
                <a:cs typeface="Segoe UI" pitchFamily="34" charset="0"/>
              </a:rPr>
              <a:t> </a:t>
            </a:r>
            <a:r>
              <a:rPr lang="en-US" dirty="0" err="1">
                <a:latin typeface="Segoe UI" pitchFamily="34" charset="0"/>
                <a:cs typeface="Segoe UI" pitchFamily="34" charset="0"/>
              </a:rPr>
              <a:t>odrediti</a:t>
            </a:r>
            <a:r>
              <a:rPr lang="en-US" dirty="0">
                <a:latin typeface="Segoe UI" pitchFamily="34" charset="0"/>
                <a:cs typeface="Segoe UI" pitchFamily="34" charset="0"/>
              </a:rPr>
              <a:t> </a:t>
            </a:r>
            <a:r>
              <a:rPr lang="en-US" dirty="0" err="1">
                <a:latin typeface="Segoe UI" pitchFamily="34" charset="0"/>
                <a:cs typeface="Segoe UI" pitchFamily="34" charset="0"/>
              </a:rPr>
              <a:t>budući</a:t>
            </a:r>
            <a:r>
              <a:rPr lang="en-US" dirty="0">
                <a:latin typeface="Segoe UI" pitchFamily="34" charset="0"/>
                <a:cs typeface="Segoe UI" pitchFamily="34" charset="0"/>
              </a:rPr>
              <a:t> </a:t>
            </a:r>
            <a:r>
              <a:rPr lang="en-US" dirty="0" err="1">
                <a:latin typeface="Segoe UI" pitchFamily="34" charset="0"/>
                <a:cs typeface="Segoe UI" pitchFamily="34" charset="0"/>
              </a:rPr>
              <a:t>smjer</a:t>
            </a:r>
            <a:r>
              <a:rPr lang="en-US" dirty="0">
                <a:latin typeface="Segoe UI" pitchFamily="34" charset="0"/>
                <a:cs typeface="Segoe UI" pitchFamily="34" charset="0"/>
              </a:rPr>
              <a:t> </a:t>
            </a:r>
            <a:r>
              <a:rPr lang="en-US" dirty="0" err="1">
                <a:latin typeface="Segoe UI" pitchFamily="34" charset="0"/>
                <a:cs typeface="Segoe UI" pitchFamily="34" charset="0"/>
              </a:rPr>
              <a:t>promjena</a:t>
            </a:r>
            <a:r>
              <a:rPr lang="en-US" dirty="0">
                <a:latin typeface="Segoe UI" pitchFamily="34" charset="0"/>
                <a:cs typeface="Segoe UI" pitchFamily="34" charset="0"/>
              </a:rPr>
              <a:t> </a:t>
            </a:r>
            <a:r>
              <a:rPr lang="en-US" dirty="0" err="1">
                <a:latin typeface="Segoe UI" pitchFamily="34" charset="0"/>
                <a:cs typeface="Segoe UI" pitchFamily="34" charset="0"/>
              </a:rPr>
              <a:t>cijena</a:t>
            </a:r>
            <a:r>
              <a:rPr lang="en-US" dirty="0">
                <a:latin typeface="Segoe UI" pitchFamily="34" charset="0"/>
                <a:cs typeface="Segoe UI" pitchFamily="34" charset="0"/>
              </a:rPr>
              <a:t> </a:t>
            </a:r>
            <a:r>
              <a:rPr lang="en-US" dirty="0" err="1">
                <a:latin typeface="Segoe UI" pitchFamily="34" charset="0"/>
                <a:cs typeface="Segoe UI" pitchFamily="34" charset="0"/>
              </a:rPr>
              <a:t>vrijednosnih</a:t>
            </a:r>
            <a:r>
              <a:rPr lang="en-US" dirty="0">
                <a:latin typeface="Segoe UI" pitchFamily="34" charset="0"/>
                <a:cs typeface="Segoe UI" pitchFamily="34" charset="0"/>
              </a:rPr>
              <a:t> </a:t>
            </a:r>
            <a:r>
              <a:rPr lang="en-US" dirty="0" err="1">
                <a:latin typeface="Segoe UI" pitchFamily="34" charset="0"/>
                <a:cs typeface="Segoe UI" pitchFamily="34" charset="0"/>
              </a:rPr>
              <a:t>papira</a:t>
            </a:r>
            <a:r>
              <a:rPr lang="en-US" dirty="0">
                <a:latin typeface="Segoe UI" pitchFamily="34" charset="0"/>
                <a:cs typeface="Segoe UI" pitchFamily="34" charset="0"/>
              </a:rPr>
              <a:t>. U </a:t>
            </a:r>
            <a:r>
              <a:rPr lang="en-US" dirty="0" err="1">
                <a:latin typeface="Segoe UI" pitchFamily="34" charset="0"/>
                <a:cs typeface="Segoe UI" pitchFamily="34" charset="0"/>
              </a:rPr>
              <a:t>tu</a:t>
            </a:r>
            <a:r>
              <a:rPr lang="en-US" dirty="0">
                <a:latin typeface="Segoe UI" pitchFamily="34" charset="0"/>
                <a:cs typeface="Segoe UI" pitchFamily="34" charset="0"/>
              </a:rPr>
              <a:t> se </a:t>
            </a:r>
            <a:r>
              <a:rPr lang="en-US" dirty="0" err="1">
                <a:latin typeface="Segoe UI" pitchFamily="34" charset="0"/>
                <a:cs typeface="Segoe UI" pitchFamily="34" charset="0"/>
              </a:rPr>
              <a:t>svrhu</a:t>
            </a:r>
            <a:r>
              <a:rPr lang="en-US" dirty="0">
                <a:latin typeface="Segoe UI" pitchFamily="34" charset="0"/>
                <a:cs typeface="Segoe UI" pitchFamily="34" charset="0"/>
              </a:rPr>
              <a:t> </a:t>
            </a:r>
            <a:r>
              <a:rPr lang="en-US" dirty="0" err="1">
                <a:latin typeface="Segoe UI" pitchFamily="34" charset="0"/>
                <a:cs typeface="Segoe UI" pitchFamily="34" charset="0"/>
              </a:rPr>
              <a:t>proučavaju</a:t>
            </a:r>
            <a:r>
              <a:rPr lang="en-US" dirty="0">
                <a:latin typeface="Segoe UI" pitchFamily="34" charset="0"/>
                <a:cs typeface="Segoe UI" pitchFamily="34" charset="0"/>
              </a:rPr>
              <a:t> </a:t>
            </a:r>
            <a:r>
              <a:rPr lang="en-US" dirty="0" err="1">
                <a:latin typeface="Segoe UI" pitchFamily="34" charset="0"/>
                <a:cs typeface="Segoe UI" pitchFamily="34" charset="0"/>
              </a:rPr>
              <a:t>fundamenti</a:t>
            </a:r>
            <a:r>
              <a:rPr lang="en-US" dirty="0">
                <a:latin typeface="Segoe UI" pitchFamily="34" charset="0"/>
                <a:cs typeface="Segoe UI" pitchFamily="34" charset="0"/>
              </a:rPr>
              <a:t> (</a:t>
            </a:r>
            <a:r>
              <a:rPr lang="en-US" dirty="0" err="1">
                <a:latin typeface="Segoe UI" pitchFamily="34" charset="0"/>
                <a:cs typeface="Segoe UI" pitchFamily="34" charset="0"/>
              </a:rPr>
              <a:t>zarade</a:t>
            </a:r>
            <a:r>
              <a:rPr lang="en-US" dirty="0">
                <a:latin typeface="Segoe UI" pitchFamily="34" charset="0"/>
                <a:cs typeface="Segoe UI" pitchFamily="34" charset="0"/>
              </a:rPr>
              <a:t>, </a:t>
            </a:r>
            <a:r>
              <a:rPr lang="en-US" dirty="0" err="1">
                <a:latin typeface="Segoe UI" pitchFamily="34" charset="0"/>
                <a:cs typeface="Segoe UI" pitchFamily="34" charset="0"/>
              </a:rPr>
              <a:t>dividende</a:t>
            </a:r>
            <a:r>
              <a:rPr lang="en-US" dirty="0">
                <a:latin typeface="Segoe UI" pitchFamily="34" charset="0"/>
                <a:cs typeface="Segoe UI" pitchFamily="34" charset="0"/>
              </a:rPr>
              <a:t>, </a:t>
            </a:r>
            <a:r>
              <a:rPr lang="en-US" dirty="0" err="1">
                <a:latin typeface="Segoe UI" pitchFamily="34" charset="0"/>
                <a:cs typeface="Segoe UI" pitchFamily="34" charset="0"/>
              </a:rPr>
              <a:t>prodaja</a:t>
            </a:r>
            <a:r>
              <a:rPr lang="en-US" dirty="0">
                <a:latin typeface="Segoe UI" pitchFamily="34" charset="0"/>
                <a:cs typeface="Segoe UI" pitchFamily="34" charset="0"/>
              </a:rPr>
              <a:t>, </a:t>
            </a:r>
            <a:r>
              <a:rPr lang="en-US" dirty="0" err="1">
                <a:latin typeface="Segoe UI" pitchFamily="34" charset="0"/>
                <a:cs typeface="Segoe UI" pitchFamily="34" charset="0"/>
              </a:rPr>
              <a:t>razina</a:t>
            </a:r>
            <a:r>
              <a:rPr lang="en-US" dirty="0">
                <a:latin typeface="Segoe UI" pitchFamily="34" charset="0"/>
                <a:cs typeface="Segoe UI" pitchFamily="34" charset="0"/>
              </a:rPr>
              <a:t> </a:t>
            </a:r>
            <a:r>
              <a:rPr lang="en-US" dirty="0" err="1">
                <a:latin typeface="Segoe UI" pitchFamily="34" charset="0"/>
                <a:cs typeface="Segoe UI" pitchFamily="34" charset="0"/>
              </a:rPr>
              <a:t>diskontne</a:t>
            </a:r>
            <a:r>
              <a:rPr lang="en-US" dirty="0">
                <a:latin typeface="Segoe UI" pitchFamily="34" charset="0"/>
                <a:cs typeface="Segoe UI" pitchFamily="34" charset="0"/>
              </a:rPr>
              <a:t> </a:t>
            </a:r>
            <a:r>
              <a:rPr lang="en-US" dirty="0" err="1">
                <a:latin typeface="Segoe UI" pitchFamily="34" charset="0"/>
                <a:cs typeface="Segoe UI" pitchFamily="34" charset="0"/>
              </a:rPr>
              <a:t>stope</a:t>
            </a:r>
            <a:r>
              <a:rPr lang="en-US" dirty="0">
                <a:latin typeface="Segoe UI" pitchFamily="34" charset="0"/>
                <a:cs typeface="Segoe UI" pitchFamily="34" charset="0"/>
              </a:rPr>
              <a:t>, </a:t>
            </a:r>
            <a:r>
              <a:rPr lang="en-US" dirty="0" err="1">
                <a:latin typeface="Segoe UI" pitchFamily="34" charset="0"/>
                <a:cs typeface="Segoe UI" pitchFamily="34" charset="0"/>
              </a:rPr>
              <a:t>omjeri</a:t>
            </a:r>
            <a:r>
              <a:rPr lang="en-US" dirty="0">
                <a:latin typeface="Segoe UI" pitchFamily="34" charset="0"/>
                <a:cs typeface="Segoe UI" pitchFamily="34" charset="0"/>
              </a:rPr>
              <a:t> </a:t>
            </a:r>
            <a:r>
              <a:rPr lang="en-US" dirty="0" err="1">
                <a:latin typeface="Segoe UI" pitchFamily="34" charset="0"/>
                <a:cs typeface="Segoe UI" pitchFamily="34" charset="0"/>
              </a:rPr>
              <a:t>duga</a:t>
            </a:r>
            <a:r>
              <a:rPr lang="en-US" dirty="0">
                <a:latin typeface="Segoe UI" pitchFamily="34" charset="0"/>
                <a:cs typeface="Segoe UI" pitchFamily="34" charset="0"/>
              </a:rPr>
              <a:t> </a:t>
            </a:r>
            <a:r>
              <a:rPr lang="en-US" dirty="0" err="1">
                <a:latin typeface="Segoe UI" pitchFamily="34" charset="0"/>
                <a:cs typeface="Segoe UI" pitchFamily="34" charset="0"/>
              </a:rPr>
              <a:t>i</a:t>
            </a:r>
            <a:r>
              <a:rPr lang="en-US" dirty="0">
                <a:latin typeface="Segoe UI" pitchFamily="34" charset="0"/>
                <a:cs typeface="Segoe UI" pitchFamily="34" charset="0"/>
              </a:rPr>
              <a:t> </a:t>
            </a:r>
            <a:r>
              <a:rPr lang="en-US" dirty="0" err="1">
                <a:latin typeface="Segoe UI" pitchFamily="34" charset="0"/>
                <a:cs typeface="Segoe UI" pitchFamily="34" charset="0"/>
              </a:rPr>
              <a:t>kapitala</a:t>
            </a:r>
            <a:r>
              <a:rPr lang="en-US" dirty="0">
                <a:latin typeface="Segoe UI" pitchFamily="34" charset="0"/>
                <a:cs typeface="Segoe UI" pitchFamily="34" charset="0"/>
              </a:rPr>
              <a:t>, </a:t>
            </a:r>
            <a:r>
              <a:rPr lang="en-US" dirty="0" smtClean="0">
                <a:latin typeface="Segoe UI" pitchFamily="34" charset="0"/>
                <a:cs typeface="Segoe UI" pitchFamily="34" charset="0"/>
              </a:rPr>
              <a:t>management</a:t>
            </a:r>
            <a:r>
              <a:rPr lang="hr-HR" dirty="0">
                <a:latin typeface="Segoe UI" pitchFamily="34" charset="0"/>
                <a:cs typeface="Segoe UI" pitchFamily="34" charset="0"/>
              </a:rPr>
              <a:t> </a:t>
            </a:r>
            <a:r>
              <a:rPr lang="hr-HR" dirty="0" smtClean="0">
                <a:latin typeface="Segoe UI" pitchFamily="34" charset="0"/>
                <a:cs typeface="Segoe UI" pitchFamily="34" charset="0"/>
              </a:rPr>
              <a:t>i razne druge izvan financijske podatke i informacije</a:t>
            </a:r>
            <a:r>
              <a:rPr lang="en-US" dirty="0" smtClean="0">
                <a:latin typeface="Segoe UI" pitchFamily="34" charset="0"/>
                <a:cs typeface="Segoe UI" pitchFamily="34" charset="0"/>
              </a:rPr>
              <a:t>) </a:t>
            </a:r>
            <a:endParaRPr lang="hr-HR" sz="1600" dirty="0">
              <a:latin typeface="Segoe UI" pitchFamily="34" charset="0"/>
              <a:cs typeface="Segoe UI" pitchFamily="34" charset="0"/>
            </a:endParaRPr>
          </a:p>
          <a:p>
            <a:endParaRPr lang="hr-HR" sz="1600" dirty="0">
              <a:latin typeface="Segoe UI" pitchFamily="34" charset="0"/>
              <a:cs typeface="Segoe UI" pitchFamily="34" charset="0"/>
            </a:endParaRPr>
          </a:p>
          <a:p>
            <a:pPr algn="just"/>
            <a:r>
              <a:rPr lang="hr-HR" sz="1600" b="1" dirty="0">
                <a:latin typeface="Segoe UI" pitchFamily="34" charset="0"/>
                <a:cs typeface="Segoe UI" pitchFamily="34" charset="0"/>
              </a:rPr>
              <a:t>6. </a:t>
            </a:r>
            <a:r>
              <a:rPr lang="hr-HR" sz="1600" b="1" dirty="0">
                <a:solidFill>
                  <a:srgbClr val="000000"/>
                </a:solidFill>
                <a:latin typeface="Segoe UI" pitchFamily="34" charset="0"/>
                <a:cs typeface="Segoe UI" pitchFamily="34" charset="0"/>
              </a:rPr>
              <a:t>Što je tehnička analiza</a:t>
            </a:r>
            <a:r>
              <a:rPr lang="hr-HR" sz="1600" b="1" dirty="0">
                <a:latin typeface="Segoe UI" pitchFamily="34" charset="0"/>
                <a:cs typeface="Segoe UI" pitchFamily="34" charset="0"/>
              </a:rPr>
              <a:t>?</a:t>
            </a:r>
          </a:p>
          <a:p>
            <a:r>
              <a:rPr lang="hr-HR" dirty="0">
                <a:solidFill>
                  <a:srgbClr val="000000"/>
                </a:solidFill>
                <a:latin typeface="Century Gothic" pitchFamily="34" charset="0"/>
              </a:rPr>
              <a:t>• </a:t>
            </a:r>
            <a:r>
              <a:rPr lang="hr-HR" dirty="0">
                <a:latin typeface="Segoe UI" pitchFamily="34" charset="0"/>
                <a:cs typeface="Segoe UI" pitchFamily="34" charset="0"/>
              </a:rPr>
              <a:t>Tehnička analiza je metoda procjene cjenovnih kretanja dionica koja se ne temelji na fundamentima određene kompanije, već na pregledu povijesnih kretanja cijena i volumena trgovanja pojedine dionice. </a:t>
            </a:r>
          </a:p>
          <a:p>
            <a:r>
              <a:rPr lang="en-US" dirty="0" err="1">
                <a:latin typeface="Segoe UI" pitchFamily="34" charset="0"/>
                <a:cs typeface="Segoe UI" pitchFamily="34" charset="0"/>
              </a:rPr>
              <a:t>Glavni</a:t>
            </a:r>
            <a:r>
              <a:rPr lang="en-US" dirty="0">
                <a:latin typeface="Segoe UI" pitchFamily="34" charset="0"/>
                <a:cs typeface="Segoe UI" pitchFamily="34" charset="0"/>
              </a:rPr>
              <a:t> </a:t>
            </a:r>
            <a:r>
              <a:rPr lang="en-US" dirty="0" err="1">
                <a:latin typeface="Segoe UI" pitchFamily="34" charset="0"/>
                <a:cs typeface="Segoe UI" pitchFamily="34" charset="0"/>
              </a:rPr>
              <a:t>zadatak</a:t>
            </a:r>
            <a:r>
              <a:rPr lang="en-US" dirty="0">
                <a:latin typeface="Segoe UI" pitchFamily="34" charset="0"/>
                <a:cs typeface="Segoe UI" pitchFamily="34" charset="0"/>
              </a:rPr>
              <a:t> </a:t>
            </a:r>
            <a:r>
              <a:rPr lang="en-US" dirty="0" err="1">
                <a:latin typeface="Segoe UI" pitchFamily="34" charset="0"/>
                <a:cs typeface="Segoe UI" pitchFamily="34" charset="0"/>
              </a:rPr>
              <a:t>tehničke</a:t>
            </a:r>
            <a:r>
              <a:rPr lang="en-US" dirty="0">
                <a:latin typeface="Segoe UI" pitchFamily="34" charset="0"/>
                <a:cs typeface="Segoe UI" pitchFamily="34" charset="0"/>
              </a:rPr>
              <a:t> </a:t>
            </a:r>
            <a:r>
              <a:rPr lang="en-US" dirty="0" err="1">
                <a:latin typeface="Segoe UI" pitchFamily="34" charset="0"/>
                <a:cs typeface="Segoe UI" pitchFamily="34" charset="0"/>
              </a:rPr>
              <a:t>analize</a:t>
            </a:r>
            <a:r>
              <a:rPr lang="en-US" dirty="0">
                <a:latin typeface="Segoe UI" pitchFamily="34" charset="0"/>
                <a:cs typeface="Segoe UI" pitchFamily="34" charset="0"/>
              </a:rPr>
              <a:t> je </a:t>
            </a:r>
            <a:r>
              <a:rPr lang="en-US" dirty="0" err="1">
                <a:latin typeface="Segoe UI" pitchFamily="34" charset="0"/>
                <a:cs typeface="Segoe UI" pitchFamily="34" charset="0"/>
              </a:rPr>
              <a:t>pokušati</a:t>
            </a:r>
            <a:r>
              <a:rPr lang="en-US" dirty="0">
                <a:latin typeface="Segoe UI" pitchFamily="34" charset="0"/>
                <a:cs typeface="Segoe UI" pitchFamily="34" charset="0"/>
              </a:rPr>
              <a:t> </a:t>
            </a:r>
            <a:r>
              <a:rPr lang="en-US" dirty="0" err="1">
                <a:latin typeface="Segoe UI" pitchFamily="34" charset="0"/>
                <a:cs typeface="Segoe UI" pitchFamily="34" charset="0"/>
              </a:rPr>
              <a:t>očitati</a:t>
            </a:r>
            <a:r>
              <a:rPr lang="en-US" dirty="0">
                <a:latin typeface="Segoe UI" pitchFamily="34" charset="0"/>
                <a:cs typeface="Segoe UI" pitchFamily="34" charset="0"/>
              </a:rPr>
              <a:t> </a:t>
            </a:r>
            <a:r>
              <a:rPr lang="en-US" dirty="0" err="1">
                <a:latin typeface="Segoe UI" pitchFamily="34" charset="0"/>
                <a:cs typeface="Segoe UI" pitchFamily="34" charset="0"/>
              </a:rPr>
              <a:t>pravila</a:t>
            </a:r>
            <a:r>
              <a:rPr lang="en-US" dirty="0">
                <a:latin typeface="Segoe UI" pitchFamily="34" charset="0"/>
                <a:cs typeface="Segoe UI" pitchFamily="34" charset="0"/>
              </a:rPr>
              <a:t> </a:t>
            </a:r>
            <a:r>
              <a:rPr lang="en-US" dirty="0" err="1">
                <a:latin typeface="Segoe UI" pitchFamily="34" charset="0"/>
                <a:cs typeface="Segoe UI" pitchFamily="34" charset="0"/>
              </a:rPr>
              <a:t>ponašanja</a:t>
            </a:r>
            <a:r>
              <a:rPr lang="en-US" dirty="0">
                <a:latin typeface="Segoe UI" pitchFamily="34" charset="0"/>
                <a:cs typeface="Segoe UI" pitchFamily="34" charset="0"/>
              </a:rPr>
              <a:t> </a:t>
            </a:r>
            <a:r>
              <a:rPr lang="en-US" dirty="0" err="1">
                <a:latin typeface="Segoe UI" pitchFamily="34" charset="0"/>
                <a:cs typeface="Segoe UI" pitchFamily="34" charset="0"/>
              </a:rPr>
              <a:t>cijene</a:t>
            </a:r>
            <a:r>
              <a:rPr lang="en-US" dirty="0">
                <a:latin typeface="Segoe UI" pitchFamily="34" charset="0"/>
                <a:cs typeface="Segoe UI" pitchFamily="34" charset="0"/>
              </a:rPr>
              <a:t> u </a:t>
            </a:r>
            <a:r>
              <a:rPr lang="en-US" dirty="0" err="1">
                <a:latin typeface="Segoe UI" pitchFamily="34" charset="0"/>
                <a:cs typeface="Segoe UI" pitchFamily="34" charset="0"/>
              </a:rPr>
              <a:t>prošlosti</a:t>
            </a:r>
            <a:r>
              <a:rPr lang="en-US" dirty="0">
                <a:latin typeface="Segoe UI" pitchFamily="34" charset="0"/>
                <a:cs typeface="Segoe UI" pitchFamily="34" charset="0"/>
              </a:rPr>
              <a:t> </a:t>
            </a:r>
            <a:r>
              <a:rPr lang="en-US" dirty="0" err="1">
                <a:latin typeface="Segoe UI" pitchFamily="34" charset="0"/>
                <a:cs typeface="Segoe UI" pitchFamily="34" charset="0"/>
              </a:rPr>
              <a:t>te</a:t>
            </a:r>
            <a:r>
              <a:rPr lang="en-US" dirty="0">
                <a:latin typeface="Segoe UI" pitchFamily="34" charset="0"/>
                <a:cs typeface="Segoe UI" pitchFamily="34" charset="0"/>
              </a:rPr>
              <a:t> </a:t>
            </a:r>
            <a:r>
              <a:rPr lang="en-US" dirty="0" err="1">
                <a:latin typeface="Segoe UI" pitchFamily="34" charset="0"/>
                <a:cs typeface="Segoe UI" pitchFamily="34" charset="0"/>
              </a:rPr>
              <a:t>shodno</a:t>
            </a:r>
            <a:r>
              <a:rPr lang="en-US" dirty="0">
                <a:latin typeface="Segoe UI" pitchFamily="34" charset="0"/>
                <a:cs typeface="Segoe UI" pitchFamily="34" charset="0"/>
              </a:rPr>
              <a:t> </a:t>
            </a:r>
            <a:r>
              <a:rPr lang="en-US" dirty="0" err="1">
                <a:latin typeface="Segoe UI" pitchFamily="34" charset="0"/>
                <a:cs typeface="Segoe UI" pitchFamily="34" charset="0"/>
              </a:rPr>
              <a:t>tomu</a:t>
            </a:r>
            <a:r>
              <a:rPr lang="en-US" dirty="0">
                <a:latin typeface="Segoe UI" pitchFamily="34" charset="0"/>
                <a:cs typeface="Segoe UI" pitchFamily="34" charset="0"/>
              </a:rPr>
              <a:t> </a:t>
            </a:r>
            <a:r>
              <a:rPr lang="en-US" dirty="0" err="1">
                <a:latin typeface="Segoe UI" pitchFamily="34" charset="0"/>
                <a:cs typeface="Segoe UI" pitchFamily="34" charset="0"/>
              </a:rPr>
              <a:t>rano</a:t>
            </a:r>
            <a:r>
              <a:rPr lang="en-US" dirty="0">
                <a:latin typeface="Segoe UI" pitchFamily="34" charset="0"/>
                <a:cs typeface="Segoe UI" pitchFamily="34" charset="0"/>
              </a:rPr>
              <a:t> </a:t>
            </a:r>
            <a:r>
              <a:rPr lang="en-US" dirty="0" err="1">
                <a:latin typeface="Segoe UI" pitchFamily="34" charset="0"/>
                <a:cs typeface="Segoe UI" pitchFamily="34" charset="0"/>
              </a:rPr>
              <a:t>identificirati</a:t>
            </a:r>
            <a:r>
              <a:rPr lang="en-US" dirty="0">
                <a:latin typeface="Segoe UI" pitchFamily="34" charset="0"/>
                <a:cs typeface="Segoe UI" pitchFamily="34" charset="0"/>
              </a:rPr>
              <a:t> </a:t>
            </a:r>
            <a:r>
              <a:rPr lang="en-US" dirty="0" err="1">
                <a:latin typeface="Segoe UI" pitchFamily="34" charset="0"/>
                <a:cs typeface="Segoe UI" pitchFamily="34" charset="0"/>
              </a:rPr>
              <a:t>moguća</a:t>
            </a:r>
            <a:r>
              <a:rPr lang="en-US" dirty="0">
                <a:latin typeface="Segoe UI" pitchFamily="34" charset="0"/>
                <a:cs typeface="Segoe UI" pitchFamily="34" charset="0"/>
              </a:rPr>
              <a:t> </a:t>
            </a:r>
            <a:r>
              <a:rPr lang="en-US" dirty="0" err="1">
                <a:latin typeface="Segoe UI" pitchFamily="34" charset="0"/>
                <a:cs typeface="Segoe UI" pitchFamily="34" charset="0"/>
              </a:rPr>
              <a:t>kretanja</a:t>
            </a:r>
            <a:r>
              <a:rPr lang="en-US" dirty="0">
                <a:latin typeface="Segoe UI" pitchFamily="34" charset="0"/>
                <a:cs typeface="Segoe UI" pitchFamily="34" charset="0"/>
              </a:rPr>
              <a:t> u </a:t>
            </a:r>
            <a:r>
              <a:rPr lang="en-US" dirty="0" err="1">
                <a:latin typeface="Segoe UI" pitchFamily="34" charset="0"/>
                <a:cs typeface="Segoe UI" pitchFamily="34" charset="0"/>
              </a:rPr>
              <a:t>budućnosti</a:t>
            </a:r>
            <a:r>
              <a:rPr lang="en-US" dirty="0">
                <a:latin typeface="Segoe UI" pitchFamily="34" charset="0"/>
                <a:cs typeface="Segoe UI" pitchFamily="34" charset="0"/>
              </a:rPr>
              <a:t>.</a:t>
            </a:r>
            <a:endParaRPr lang="hr-HR" dirty="0">
              <a:latin typeface="Segoe UI" pitchFamily="34" charset="0"/>
              <a:cs typeface="Segoe UI"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Slide Number Placeholder 2"/>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2748ED63-5E52-495A-A8D9-3FD99A6EF6DB}" type="slidenum">
              <a:rPr lang="en-US" smtClean="0">
                <a:latin typeface="Segoe UI" pitchFamily="34" charset="0"/>
                <a:cs typeface="Segoe UI" pitchFamily="34" charset="0"/>
              </a:rPr>
              <a:pPr eaLnBrk="1" fontAlgn="base" hangingPunct="1">
                <a:spcBef>
                  <a:spcPct val="0"/>
                </a:spcBef>
                <a:spcAft>
                  <a:spcPct val="0"/>
                </a:spcAft>
              </a:pPr>
              <a:t>3</a:t>
            </a:fld>
            <a:endParaRPr lang="en-US" smtClean="0">
              <a:latin typeface="Segoe UI" pitchFamily="34" charset="0"/>
              <a:cs typeface="Segoe UI" pitchFamily="34" charset="0"/>
            </a:endParaRPr>
          </a:p>
        </p:txBody>
      </p:sp>
      <p:sp>
        <p:nvSpPr>
          <p:cNvPr id="6147" name="Rectangle 1"/>
          <p:cNvSpPr>
            <a:spLocks noChangeArrowheads="1"/>
          </p:cNvSpPr>
          <p:nvPr/>
        </p:nvSpPr>
        <p:spPr bwMode="auto">
          <a:xfrm>
            <a:off x="250825" y="2882900"/>
            <a:ext cx="25923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hr-HR" sz="1600">
              <a:latin typeface="Segoe UI" pitchFamily="34" charset="0"/>
              <a:cs typeface="Segoe UI" pitchFamily="34" charset="0"/>
            </a:endParaRPr>
          </a:p>
          <a:p>
            <a:endParaRPr lang="hr-HR" sz="1600">
              <a:latin typeface="Century Gothic" pitchFamily="34" charset="0"/>
            </a:endParaRPr>
          </a:p>
        </p:txBody>
      </p:sp>
      <p:sp>
        <p:nvSpPr>
          <p:cNvPr id="6148" name="Rectangle 4"/>
          <p:cNvSpPr>
            <a:spLocks noChangeArrowheads="1"/>
          </p:cNvSpPr>
          <p:nvPr/>
        </p:nvSpPr>
        <p:spPr bwMode="auto">
          <a:xfrm>
            <a:off x="250825" y="188913"/>
            <a:ext cx="95726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r-HR" sz="2800" dirty="0">
                <a:latin typeface="Century Gothic" pitchFamily="34" charset="0"/>
                <a:cs typeface="Segoe UI" pitchFamily="34" charset="0"/>
              </a:rPr>
              <a:t>2. COST-BENEFIT </a:t>
            </a:r>
            <a:r>
              <a:rPr lang="hr-HR" sz="2800" dirty="0" smtClean="0">
                <a:latin typeface="Century Gothic" pitchFamily="34" charset="0"/>
                <a:cs typeface="Segoe UI" pitchFamily="34" charset="0"/>
              </a:rPr>
              <a:t>ANALIZA</a:t>
            </a:r>
            <a:endParaRPr lang="hr-HR" sz="3200" dirty="0">
              <a:latin typeface="Century Gothic" pitchFamily="34" charset="0"/>
            </a:endParaRPr>
          </a:p>
        </p:txBody>
      </p:sp>
      <p:pic>
        <p:nvPicPr>
          <p:cNvPr id="6150"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91113" y="836613"/>
            <a:ext cx="40259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64163" y="3716338"/>
            <a:ext cx="3244850"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Rectangle 7"/>
          <p:cNvSpPr>
            <a:spLocks noChangeArrowheads="1"/>
          </p:cNvSpPr>
          <p:nvPr/>
        </p:nvSpPr>
        <p:spPr bwMode="auto">
          <a:xfrm>
            <a:off x="250825" y="868363"/>
            <a:ext cx="45720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latin typeface="Segoe UI" pitchFamily="34" charset="0"/>
                <a:cs typeface="Segoe UI" pitchFamily="34" charset="0"/>
              </a:rPr>
              <a:t>Cost-benefit analiza je metoda koji se koristi kod donošenja investicijskih odluka kojima se vrši utjecaj na razvoj  šire društvene zajednice  </a:t>
            </a:r>
            <a:r>
              <a:rPr lang="en-US">
                <a:latin typeface="Segoe UI" pitchFamily="34" charset="0"/>
                <a:cs typeface="Segoe UI" pitchFamily="34" charset="0"/>
              </a:rPr>
              <a:t>- određene regije, privrede, zemlje u cjelini.</a:t>
            </a:r>
            <a:endParaRPr lang="hr-HR">
              <a:latin typeface="Segoe UI" pitchFamily="34" charset="0"/>
              <a:cs typeface="Segoe UI" pitchFamily="34" charset="0"/>
            </a:endParaRPr>
          </a:p>
          <a:p>
            <a:r>
              <a:rPr lang="en-US">
                <a:latin typeface="Segoe UI" pitchFamily="34" charset="0"/>
                <a:cs typeface="Segoe UI" pitchFamily="34" charset="0"/>
              </a:rPr>
              <a:t>Cost-benefit analizu treba primjenjivati za ocjenu onih projekata koji donose značajne društvene efekte, tj. efekti koji su značajni ne samo za pojedinog investitora, već i za širu društvenu zajednicu. To su projekti koji pokraj direktnih efekata donose i značajne indirektne efekte. </a:t>
            </a:r>
            <a:endParaRPr lang="hr-HR">
              <a:latin typeface="Segoe UI" pitchFamily="34" charset="0"/>
              <a:cs typeface="Segoe UI" pitchFamily="34" charset="0"/>
            </a:endParaRPr>
          </a:p>
          <a:p>
            <a:r>
              <a:rPr lang="en-US">
                <a:latin typeface="Segoe UI" pitchFamily="34" charset="0"/>
                <a:cs typeface="Segoe UI" pitchFamily="34" charset="0"/>
              </a:rPr>
              <a:t> </a:t>
            </a:r>
            <a:endParaRPr lang="hr-HR">
              <a:latin typeface="Segoe UI" pitchFamily="34" charset="0"/>
              <a:cs typeface="Segoe UI" pitchFamily="34" charset="0"/>
            </a:endParaRPr>
          </a:p>
          <a:p>
            <a:r>
              <a:rPr lang="en-US">
                <a:latin typeface="Segoe UI" pitchFamily="34" charset="0"/>
                <a:cs typeface="Segoe UI" pitchFamily="34" charset="0"/>
              </a:rPr>
              <a:t>Znači </a:t>
            </a:r>
            <a:r>
              <a:rPr lang="en-US" b="1">
                <a:latin typeface="Segoe UI" pitchFamily="34" charset="0"/>
                <a:cs typeface="Segoe UI" pitchFamily="34" charset="0"/>
              </a:rPr>
              <a:t>cost-benefit analiza se ne koristi za investicijske projekte koji donose samo direktne i komercijalne efekte koji se mogu mjeriti i kvantitativno izraziti, već, prije svega, za projekte koji donose i značajne indirektne i nemjerljive efekte.</a:t>
            </a:r>
            <a:endParaRPr lang="hr-HR" b="1">
              <a:latin typeface="Segoe UI" pitchFamily="34" charset="0"/>
              <a:cs typeface="Segoe UI" pitchFamily="34" charset="0"/>
            </a:endParaRPr>
          </a:p>
          <a:p>
            <a:r>
              <a:rPr lang="en-US"/>
              <a:t> </a:t>
            </a:r>
            <a:endParaRPr lang="hr-H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1CDC2FCF-ED33-480B-A7CC-4BF6C73BA6A3}" type="slidenum">
              <a:rPr lang="en-US" smtClean="0">
                <a:latin typeface="Segoe UI" pitchFamily="34" charset="0"/>
                <a:cs typeface="Segoe UI" pitchFamily="34" charset="0"/>
              </a:rPr>
              <a:pPr eaLnBrk="1" fontAlgn="base" hangingPunct="1">
                <a:spcBef>
                  <a:spcPct val="0"/>
                </a:spcBef>
                <a:spcAft>
                  <a:spcPct val="0"/>
                </a:spcAft>
              </a:pPr>
              <a:t>30</a:t>
            </a:fld>
            <a:endParaRPr lang="en-US" smtClean="0">
              <a:latin typeface="Segoe UI" pitchFamily="34" charset="0"/>
              <a:cs typeface="Segoe UI" pitchFamily="34" charset="0"/>
            </a:endParaRPr>
          </a:p>
        </p:txBody>
      </p:sp>
      <p:sp>
        <p:nvSpPr>
          <p:cNvPr id="30723" name="Rectangle 2"/>
          <p:cNvSpPr>
            <a:spLocks noChangeArrowheads="1"/>
          </p:cNvSpPr>
          <p:nvPr/>
        </p:nvSpPr>
        <p:spPr bwMode="auto">
          <a:xfrm>
            <a:off x="250825" y="188913"/>
            <a:ext cx="95726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r-HR" sz="2400">
                <a:latin typeface="Segoe UI" pitchFamily="34" charset="0"/>
                <a:cs typeface="Segoe UI" pitchFamily="34" charset="0"/>
              </a:rPr>
              <a:t>PITANJA:</a:t>
            </a:r>
          </a:p>
          <a:p>
            <a:endParaRPr lang="hr-HR" sz="2400">
              <a:latin typeface="Century Gothic" pitchFamily="34" charset="0"/>
            </a:endParaRPr>
          </a:p>
        </p:txBody>
      </p:sp>
      <p:sp>
        <p:nvSpPr>
          <p:cNvPr id="30724" name="Rectangle 1"/>
          <p:cNvSpPr>
            <a:spLocks noChangeArrowheads="1"/>
          </p:cNvSpPr>
          <p:nvPr/>
        </p:nvSpPr>
        <p:spPr bwMode="auto">
          <a:xfrm>
            <a:off x="395288" y="1238250"/>
            <a:ext cx="7561262" cy="464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hr-HR" sz="1600" b="1">
                <a:solidFill>
                  <a:srgbClr val="000000"/>
                </a:solidFill>
                <a:latin typeface="Segoe UI" pitchFamily="34" charset="0"/>
                <a:cs typeface="Segoe UI" pitchFamily="34" charset="0"/>
              </a:rPr>
              <a:t>7. Što je horizontalna analiza?</a:t>
            </a:r>
          </a:p>
          <a:p>
            <a:r>
              <a:rPr lang="hr-HR" sz="2000">
                <a:solidFill>
                  <a:srgbClr val="000000"/>
                </a:solidFill>
                <a:latin typeface="Century Gothic" pitchFamily="34" charset="0"/>
              </a:rPr>
              <a:t>•</a:t>
            </a:r>
            <a:r>
              <a:rPr lang="hr-HR" sz="1600">
                <a:solidFill>
                  <a:srgbClr val="000000"/>
                </a:solidFill>
                <a:latin typeface="Century Gothic" pitchFamily="34" charset="0"/>
              </a:rPr>
              <a:t> </a:t>
            </a:r>
            <a:r>
              <a:rPr lang="en-US" sz="1600">
                <a:latin typeface="Segoe UI" pitchFamily="34" charset="0"/>
                <a:cs typeface="Segoe UI" pitchFamily="34" charset="0"/>
              </a:rPr>
              <a:t>Komparativna analiza promjena u apsolutnim iznosima i strukturi između baznog razdoblja i proteklih razdoblja. </a:t>
            </a:r>
            <a:endParaRPr lang="hr-HR" sz="1600">
              <a:latin typeface="Segoe UI" pitchFamily="34" charset="0"/>
              <a:cs typeface="Segoe UI" pitchFamily="34" charset="0"/>
            </a:endParaRPr>
          </a:p>
          <a:p>
            <a:r>
              <a:rPr lang="en-US" sz="1600">
                <a:latin typeface="Segoe UI" pitchFamily="34" charset="0"/>
                <a:cs typeface="Segoe UI" pitchFamily="34" charset="0"/>
              </a:rPr>
              <a:t>Osnova analize je sagledavanje promjene toka u vremenu, čime se uočava tendencija i dinamika promjena pojedinih pozicija temeljnih financijskih izvještaja.</a:t>
            </a:r>
            <a:endParaRPr lang="hr-HR" sz="1600">
              <a:latin typeface="Segoe UI" pitchFamily="34" charset="0"/>
              <a:cs typeface="Segoe UI" pitchFamily="34" charset="0"/>
            </a:endParaRPr>
          </a:p>
          <a:p>
            <a:r>
              <a:rPr lang="en-US" sz="1600">
                <a:latin typeface="Segoe UI" pitchFamily="34" charset="0"/>
                <a:cs typeface="Segoe UI" pitchFamily="34" charset="0"/>
              </a:rPr>
              <a:t>Prvi korak u ovoj analizi je da se izračuna razlika između tekuće i prethodne godine, dok je drugi izražavanje te razlike u postocima.</a:t>
            </a:r>
            <a:endParaRPr lang="hr-HR" sz="1600">
              <a:latin typeface="Segoe UI" pitchFamily="34" charset="0"/>
              <a:cs typeface="Segoe UI" pitchFamily="34" charset="0"/>
            </a:endParaRPr>
          </a:p>
          <a:p>
            <a:endParaRPr lang="hr-HR" sz="1600">
              <a:latin typeface="Segoe UI" pitchFamily="34" charset="0"/>
              <a:cs typeface="Segoe UI" pitchFamily="34" charset="0"/>
            </a:endParaRPr>
          </a:p>
          <a:p>
            <a:endParaRPr lang="hr-HR" sz="1600">
              <a:latin typeface="Segoe UI" pitchFamily="34" charset="0"/>
              <a:cs typeface="Segoe UI" pitchFamily="34" charset="0"/>
            </a:endParaRPr>
          </a:p>
          <a:p>
            <a:pPr algn="just"/>
            <a:r>
              <a:rPr lang="hr-HR" sz="1600" b="1">
                <a:latin typeface="Segoe UI" pitchFamily="34" charset="0"/>
                <a:cs typeface="Segoe UI" pitchFamily="34" charset="0"/>
              </a:rPr>
              <a:t>8. </a:t>
            </a:r>
            <a:r>
              <a:rPr lang="hr-HR" sz="1600" b="1">
                <a:solidFill>
                  <a:srgbClr val="000000"/>
                </a:solidFill>
                <a:latin typeface="Segoe UI" pitchFamily="34" charset="0"/>
                <a:cs typeface="Segoe UI" pitchFamily="34" charset="0"/>
              </a:rPr>
              <a:t>Što je vertikalna analiza</a:t>
            </a:r>
            <a:r>
              <a:rPr lang="hr-HR" sz="1600" b="1">
                <a:latin typeface="Segoe UI" pitchFamily="34" charset="0"/>
                <a:cs typeface="Segoe UI" pitchFamily="34" charset="0"/>
              </a:rPr>
              <a:t>?</a:t>
            </a:r>
          </a:p>
          <a:p>
            <a:pPr eaLnBrk="0" hangingPunct="0"/>
            <a:r>
              <a:rPr lang="hr-HR" sz="1600">
                <a:solidFill>
                  <a:srgbClr val="000000"/>
                </a:solidFill>
                <a:latin typeface="Century Gothic" pitchFamily="34" charset="0"/>
              </a:rPr>
              <a:t>• </a:t>
            </a:r>
            <a:r>
              <a:rPr lang="en-US" sz="1600">
                <a:latin typeface="Segoe UI" pitchFamily="34" charset="0"/>
                <a:cs typeface="Segoe UI" pitchFamily="34" charset="0"/>
              </a:rPr>
              <a:t>Koristi strukturu (postotke) s ciljem da se ukaže na relacije između pojedinih dijelova istog financijskog izvještaja. </a:t>
            </a:r>
            <a:endParaRPr lang="hr-HR" sz="1600">
              <a:latin typeface="Segoe UI" pitchFamily="34" charset="0"/>
              <a:cs typeface="Segoe UI" pitchFamily="34" charset="0"/>
            </a:endParaRPr>
          </a:p>
          <a:p>
            <a:pPr eaLnBrk="0" hangingPunct="0"/>
            <a:r>
              <a:rPr lang="en-US" sz="1600">
                <a:latin typeface="Segoe UI" pitchFamily="34" charset="0"/>
                <a:cs typeface="Segoe UI" pitchFamily="34" charset="0"/>
              </a:rPr>
              <a:t>Vertikalna analiza podrazumijeva međusobno uspoređivanje elemenata financijskih izvještaja tijekom jedne godine.</a:t>
            </a:r>
            <a:endParaRPr lang="hr-HR" sz="1600">
              <a:latin typeface="Segoe UI" pitchFamily="34" charset="0"/>
              <a:cs typeface="Segoe UI" pitchFamily="34" charset="0"/>
            </a:endParaRPr>
          </a:p>
          <a:p>
            <a:pPr eaLnBrk="0" hangingPunct="0"/>
            <a:r>
              <a:rPr lang="en-US" sz="1600">
                <a:latin typeface="Segoe UI" pitchFamily="34" charset="0"/>
                <a:cs typeface="Segoe UI" pitchFamily="34" charset="0"/>
              </a:rPr>
              <a:t>Uobičajeno se kod bilance ukupna aktiva i pasiva izjednačuju sa 100 te se izračunavaju udjeli pojedinih elemenata koji čine aktivu i pasivu. </a:t>
            </a:r>
            <a:endParaRPr lang="hr-HR" sz="1600">
              <a:latin typeface="Segoe UI" pitchFamily="34" charset="0"/>
              <a:cs typeface="Segoe UI" pitchFamily="34" charset="0"/>
            </a:endParaRPr>
          </a:p>
          <a:p>
            <a:pPr eaLnBrk="0" hangingPunct="0"/>
            <a:r>
              <a:rPr lang="en-US" sz="1600">
                <a:latin typeface="Segoe UI" pitchFamily="34" charset="0"/>
                <a:cs typeface="Segoe UI" pitchFamily="34" charset="0"/>
              </a:rPr>
              <a:t>Kod računa dobiti i gubitka obično se ukupni prihodi ili neto prodaja izjednačavaju sa </a:t>
            </a:r>
            <a:r>
              <a:rPr lang="hr-HR" sz="1600">
                <a:latin typeface="Segoe UI" pitchFamily="34" charset="0"/>
                <a:cs typeface="Segoe UI" pitchFamily="34" charset="0"/>
              </a:rPr>
              <a:t>100</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A2456B89-EB9A-4314-9DC4-44774C2AB4BD}" type="slidenum">
              <a:rPr lang="en-US" smtClean="0">
                <a:latin typeface="Segoe UI" pitchFamily="34" charset="0"/>
                <a:cs typeface="Segoe UI" pitchFamily="34" charset="0"/>
              </a:rPr>
              <a:pPr eaLnBrk="1" fontAlgn="base" hangingPunct="1">
                <a:spcBef>
                  <a:spcPct val="0"/>
                </a:spcBef>
                <a:spcAft>
                  <a:spcPct val="0"/>
                </a:spcAft>
              </a:pPr>
              <a:t>31</a:t>
            </a:fld>
            <a:endParaRPr lang="en-US" smtClean="0">
              <a:latin typeface="Segoe UI" pitchFamily="34" charset="0"/>
              <a:cs typeface="Segoe UI" pitchFamily="34" charset="0"/>
            </a:endParaRPr>
          </a:p>
        </p:txBody>
      </p:sp>
      <p:sp>
        <p:nvSpPr>
          <p:cNvPr id="31747" name="Rectangle 2"/>
          <p:cNvSpPr>
            <a:spLocks noChangeArrowheads="1"/>
          </p:cNvSpPr>
          <p:nvPr/>
        </p:nvSpPr>
        <p:spPr bwMode="auto">
          <a:xfrm>
            <a:off x="250825" y="188913"/>
            <a:ext cx="95726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r-HR" sz="2400">
                <a:latin typeface="Segoe UI" pitchFamily="34" charset="0"/>
                <a:cs typeface="Segoe UI" pitchFamily="34" charset="0"/>
              </a:rPr>
              <a:t>PITANJA:</a:t>
            </a:r>
          </a:p>
          <a:p>
            <a:endParaRPr lang="hr-HR" sz="2400">
              <a:latin typeface="Century Gothic" pitchFamily="34" charset="0"/>
            </a:endParaRPr>
          </a:p>
        </p:txBody>
      </p:sp>
      <p:sp>
        <p:nvSpPr>
          <p:cNvPr id="31748" name="Rectangle 1"/>
          <p:cNvSpPr>
            <a:spLocks noChangeArrowheads="1"/>
          </p:cNvSpPr>
          <p:nvPr/>
        </p:nvSpPr>
        <p:spPr bwMode="auto">
          <a:xfrm>
            <a:off x="361950" y="1001713"/>
            <a:ext cx="8086725" cy="464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hr-HR" sz="1600">
              <a:latin typeface="Segoe UI" pitchFamily="34" charset="0"/>
              <a:cs typeface="Segoe UI" pitchFamily="34" charset="0"/>
            </a:endParaRPr>
          </a:p>
          <a:p>
            <a:r>
              <a:rPr lang="hr-HR" sz="1600" b="1">
                <a:latin typeface="Segoe UI" pitchFamily="34" charset="0"/>
                <a:cs typeface="Segoe UI" pitchFamily="34" charset="0"/>
              </a:rPr>
              <a:t>9. Što je </a:t>
            </a:r>
            <a:r>
              <a:rPr lang="en-US" sz="1600" b="1">
                <a:latin typeface="Segoe UI" pitchFamily="34" charset="0"/>
                <a:cs typeface="Segoe UI" pitchFamily="34" charset="0"/>
              </a:rPr>
              <a:t>Trend analiza</a:t>
            </a:r>
            <a:r>
              <a:rPr lang="hr-HR" sz="1600" b="1">
                <a:latin typeface="Segoe UI" pitchFamily="34" charset="0"/>
                <a:cs typeface="Segoe UI" pitchFamily="34" charset="0"/>
              </a:rPr>
              <a:t>?</a:t>
            </a:r>
          </a:p>
          <a:p>
            <a:r>
              <a:rPr lang="hr-HR" sz="2000">
                <a:solidFill>
                  <a:srgbClr val="000000"/>
                </a:solidFill>
                <a:latin typeface="Century Gothic" pitchFamily="34" charset="0"/>
              </a:rPr>
              <a:t>• </a:t>
            </a:r>
            <a:r>
              <a:rPr lang="en-US" sz="1600">
                <a:latin typeface="Segoe UI" pitchFamily="34" charset="0"/>
                <a:cs typeface="Segoe UI" pitchFamily="34" charset="0"/>
              </a:rPr>
              <a:t>Komparativna analiza između najuspješnijih ili najlošijih godina. </a:t>
            </a:r>
            <a:endParaRPr lang="hr-HR" sz="1600">
              <a:latin typeface="Segoe UI" pitchFamily="34" charset="0"/>
              <a:cs typeface="Segoe UI" pitchFamily="34" charset="0"/>
            </a:endParaRPr>
          </a:p>
          <a:p>
            <a:pPr eaLnBrk="0" hangingPunct="0"/>
            <a:r>
              <a:rPr lang="en-US" sz="1600">
                <a:latin typeface="Segoe UI" pitchFamily="34" charset="0"/>
                <a:cs typeface="Segoe UI" pitchFamily="34" charset="0"/>
              </a:rPr>
              <a:t>Trend analiza uzima u obzir</a:t>
            </a:r>
            <a:r>
              <a:rPr lang="hr-HR" sz="1600">
                <a:latin typeface="Segoe UI" pitchFamily="34" charset="0"/>
                <a:cs typeface="Segoe UI" pitchFamily="34" charset="0"/>
              </a:rPr>
              <a:t>: </a:t>
            </a:r>
            <a:r>
              <a:rPr lang="en-US" sz="1600">
                <a:latin typeface="Segoe UI" pitchFamily="34" charset="0"/>
                <a:cs typeface="Segoe UI" pitchFamily="34" charset="0"/>
              </a:rPr>
              <a:t>prirodu, uzroke, brzinu, i moguće utjecaje trenda u razvoju.</a:t>
            </a:r>
            <a:endParaRPr lang="hr-HR" sz="1600">
              <a:latin typeface="Segoe UI" pitchFamily="34" charset="0"/>
              <a:cs typeface="Segoe UI" pitchFamily="34" charset="0"/>
            </a:endParaRPr>
          </a:p>
          <a:p>
            <a:pPr eaLnBrk="0" hangingPunct="0"/>
            <a:r>
              <a:rPr lang="en-US" sz="1600">
                <a:latin typeface="Segoe UI" pitchFamily="34" charset="0"/>
                <a:cs typeface="Segoe UI" pitchFamily="34" charset="0"/>
              </a:rPr>
              <a:t>Trendovi mogu imati i primarne i sekundarne utjecaje</a:t>
            </a:r>
            <a:r>
              <a:rPr lang="hr-HR" sz="1600">
                <a:latin typeface="Segoe UI" pitchFamily="34" charset="0"/>
                <a:cs typeface="Segoe UI" pitchFamily="34" charset="0"/>
              </a:rPr>
              <a:t>. </a:t>
            </a:r>
          </a:p>
          <a:p>
            <a:pPr eaLnBrk="0" hangingPunct="0"/>
            <a:r>
              <a:rPr lang="en-US" sz="1600">
                <a:latin typeface="Segoe UI" pitchFamily="34" charset="0"/>
                <a:cs typeface="Segoe UI" pitchFamily="34" charset="0"/>
              </a:rPr>
              <a:t>Trend analizu možemo podijeliti u tri dijela:</a:t>
            </a:r>
            <a:r>
              <a:rPr lang="hr-HR" sz="1600">
                <a:latin typeface="Segoe UI" pitchFamily="34" charset="0"/>
                <a:cs typeface="Segoe UI" pitchFamily="34" charset="0"/>
              </a:rPr>
              <a:t> analiza, monitoring i projekcija.</a:t>
            </a:r>
          </a:p>
          <a:p>
            <a:pPr eaLnBrk="0" hangingPunct="0"/>
            <a:endParaRPr lang="hr-HR" sz="1600">
              <a:latin typeface="Segoe UI" pitchFamily="34" charset="0"/>
              <a:cs typeface="Segoe UI" pitchFamily="34" charset="0"/>
            </a:endParaRPr>
          </a:p>
          <a:p>
            <a:pPr eaLnBrk="0" hangingPunct="0"/>
            <a:endParaRPr lang="hr-HR" sz="1600">
              <a:latin typeface="Segoe UI" pitchFamily="34" charset="0"/>
              <a:cs typeface="Segoe UI" pitchFamily="34" charset="0"/>
            </a:endParaRPr>
          </a:p>
          <a:p>
            <a:r>
              <a:rPr lang="hr-HR" sz="1600" b="1">
                <a:latin typeface="Segoe UI" pitchFamily="34" charset="0"/>
                <a:cs typeface="Segoe UI" pitchFamily="34" charset="0"/>
              </a:rPr>
              <a:t>10. Što je analiza pomoću financijskih pokazatelja?</a:t>
            </a:r>
          </a:p>
          <a:p>
            <a:pPr eaLnBrk="0" hangingPunct="0"/>
            <a:r>
              <a:rPr lang="hr-HR" sz="2000">
                <a:solidFill>
                  <a:srgbClr val="000000"/>
                </a:solidFill>
                <a:latin typeface="Century Gothic" pitchFamily="34" charset="0"/>
              </a:rPr>
              <a:t>• </a:t>
            </a:r>
            <a:r>
              <a:rPr lang="en-US" sz="1600">
                <a:latin typeface="Segoe UI" pitchFamily="34" charset="0"/>
                <a:cs typeface="Segoe UI" pitchFamily="34" charset="0"/>
              </a:rPr>
              <a:t>Analiza financijskih izvještaja se u suštini poistovjećuje sa analizom pomoću financijskih pokazatelja (koeficijenata, indikatora). </a:t>
            </a:r>
            <a:endParaRPr lang="hr-HR" sz="1600">
              <a:latin typeface="Segoe UI" pitchFamily="34" charset="0"/>
              <a:cs typeface="Segoe UI" pitchFamily="34" charset="0"/>
            </a:endParaRPr>
          </a:p>
          <a:p>
            <a:pPr eaLnBrk="0" hangingPunct="0"/>
            <a:r>
              <a:rPr lang="en-US" sz="1600">
                <a:latin typeface="Segoe UI" pitchFamily="34" charset="0"/>
                <a:cs typeface="Segoe UI" pitchFamily="34" charset="0"/>
              </a:rPr>
              <a:t>Pokazatelji su odnosi između dvije veličine izraženi u prostoj matematičkoj formuli.</a:t>
            </a:r>
            <a:endParaRPr lang="hr-HR" sz="1600">
              <a:latin typeface="Segoe UI" pitchFamily="34" charset="0"/>
              <a:cs typeface="Segoe UI" pitchFamily="34" charset="0"/>
            </a:endParaRPr>
          </a:p>
          <a:p>
            <a:pPr eaLnBrk="0" hangingPunct="0"/>
            <a:r>
              <a:rPr lang="en-US" sz="1600">
                <a:latin typeface="Segoe UI" pitchFamily="34" charset="0"/>
                <a:cs typeface="Segoe UI" pitchFamily="34" charset="0"/>
              </a:rPr>
              <a:t>S analitičke točke gledišta klasifikacija pokazatelja obavlja se prema relevantnim aspektima poslovanja koji interesira analitičara.</a:t>
            </a:r>
            <a:endParaRPr lang="hr-HR" sz="1600">
              <a:latin typeface="Segoe UI" pitchFamily="34" charset="0"/>
              <a:cs typeface="Segoe UI" pitchFamily="34" charset="0"/>
            </a:endParaRPr>
          </a:p>
          <a:p>
            <a:pPr eaLnBrk="0" hangingPunct="0"/>
            <a:r>
              <a:rPr lang="hr-HR" sz="1600">
                <a:latin typeface="Segoe UI" pitchFamily="34" charset="0"/>
                <a:cs typeface="Segoe UI" pitchFamily="34" charset="0"/>
              </a:rPr>
              <a:t>Pokazatelji su: </a:t>
            </a:r>
            <a:r>
              <a:rPr lang="en-US" sz="1600">
                <a:latin typeface="Segoe UI" pitchFamily="34" charset="0"/>
                <a:cs typeface="Segoe UI" pitchFamily="34" charset="0"/>
              </a:rPr>
              <a:t>likvidnosti</a:t>
            </a:r>
            <a:r>
              <a:rPr lang="hr-HR" sz="1600">
                <a:latin typeface="Segoe UI" pitchFamily="34" charset="0"/>
                <a:cs typeface="Segoe UI" pitchFamily="34" charset="0"/>
              </a:rPr>
              <a:t>,</a:t>
            </a:r>
            <a:r>
              <a:rPr lang="en-US" sz="1600">
                <a:latin typeface="Segoe UI" pitchFamily="34" charset="0"/>
                <a:cs typeface="Segoe UI" pitchFamily="34" charset="0"/>
              </a:rPr>
              <a:t> poslovne aktivnosti</a:t>
            </a:r>
            <a:r>
              <a:rPr lang="hr-HR" sz="1600">
                <a:latin typeface="Segoe UI" pitchFamily="34" charset="0"/>
                <a:cs typeface="Segoe UI" pitchFamily="34" charset="0"/>
              </a:rPr>
              <a:t>,</a:t>
            </a:r>
            <a:r>
              <a:rPr lang="en-US" sz="1600">
                <a:latin typeface="Segoe UI" pitchFamily="34" charset="0"/>
                <a:cs typeface="Segoe UI" pitchFamily="34" charset="0"/>
              </a:rPr>
              <a:t> rentabilnosti</a:t>
            </a:r>
            <a:r>
              <a:rPr lang="hr-HR" sz="1600">
                <a:latin typeface="Segoe UI" pitchFamily="34" charset="0"/>
                <a:cs typeface="Segoe UI" pitchFamily="34" charset="0"/>
              </a:rPr>
              <a:t>, </a:t>
            </a:r>
            <a:r>
              <a:rPr lang="en-US" sz="1600">
                <a:latin typeface="Segoe UI" pitchFamily="34" charset="0"/>
                <a:cs typeface="Segoe UI" pitchFamily="34" charset="0"/>
              </a:rPr>
              <a:t>financijske strukture</a:t>
            </a:r>
            <a:r>
              <a:rPr lang="hr-HR" sz="1600">
                <a:latin typeface="Segoe UI" pitchFamily="34" charset="0"/>
                <a:cs typeface="Segoe UI" pitchFamily="34" charset="0"/>
              </a:rPr>
              <a:t> i</a:t>
            </a:r>
            <a:r>
              <a:rPr lang="en-US" sz="1600">
                <a:latin typeface="Segoe UI" pitchFamily="34" charset="0"/>
                <a:cs typeface="Segoe UI" pitchFamily="34" charset="0"/>
              </a:rPr>
              <a:t> tržišne vrijednosti.</a:t>
            </a:r>
            <a:endParaRPr lang="hr-HR" sz="1600">
              <a:latin typeface="Segoe UI" pitchFamily="34" charset="0"/>
              <a:cs typeface="Segoe UI" pitchFamily="34" charset="0"/>
            </a:endParaRPr>
          </a:p>
          <a:p>
            <a:pPr eaLnBrk="0" hangingPunct="0"/>
            <a:endParaRPr lang="hr-HR" sz="1600">
              <a:latin typeface="Segoe UI" pitchFamily="34" charset="0"/>
              <a:cs typeface="Segoe UI" pitchFamily="34" charset="0"/>
            </a:endParaRPr>
          </a:p>
          <a:p>
            <a:endParaRPr lang="hr-HR" sz="1600">
              <a:latin typeface="Segoe UI" pitchFamily="34" charset="0"/>
              <a:cs typeface="Segoe UI"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Slide Number Placeholder 2"/>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77D95875-DCE9-4B99-9069-32B68A2F045D}" type="slidenum">
              <a:rPr lang="en-US" smtClean="0">
                <a:latin typeface="Segoe UI" pitchFamily="34" charset="0"/>
                <a:cs typeface="Segoe UI" pitchFamily="34" charset="0"/>
              </a:rPr>
              <a:pPr eaLnBrk="1" fontAlgn="base" hangingPunct="1">
                <a:spcBef>
                  <a:spcPct val="0"/>
                </a:spcBef>
                <a:spcAft>
                  <a:spcPct val="0"/>
                </a:spcAft>
              </a:pPr>
              <a:t>4</a:t>
            </a:fld>
            <a:endParaRPr lang="en-US" smtClean="0">
              <a:latin typeface="Segoe UI" pitchFamily="34" charset="0"/>
              <a:cs typeface="Segoe UI" pitchFamily="34" charset="0"/>
            </a:endParaRPr>
          </a:p>
        </p:txBody>
      </p:sp>
      <p:sp>
        <p:nvSpPr>
          <p:cNvPr id="7171" name="Rectangle 1"/>
          <p:cNvSpPr>
            <a:spLocks noChangeArrowheads="1"/>
          </p:cNvSpPr>
          <p:nvPr/>
        </p:nvSpPr>
        <p:spPr bwMode="auto">
          <a:xfrm>
            <a:off x="250825" y="2882900"/>
            <a:ext cx="25923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hr-HR" sz="1600">
              <a:latin typeface="Segoe UI" pitchFamily="34" charset="0"/>
              <a:cs typeface="Segoe UI" pitchFamily="34" charset="0"/>
            </a:endParaRPr>
          </a:p>
          <a:p>
            <a:endParaRPr lang="hr-HR" sz="1600">
              <a:latin typeface="Century Gothic" pitchFamily="34" charset="0"/>
            </a:endParaRPr>
          </a:p>
        </p:txBody>
      </p:sp>
      <p:sp>
        <p:nvSpPr>
          <p:cNvPr id="7172" name="Rectangle 4"/>
          <p:cNvSpPr>
            <a:spLocks noChangeArrowheads="1"/>
          </p:cNvSpPr>
          <p:nvPr/>
        </p:nvSpPr>
        <p:spPr bwMode="auto">
          <a:xfrm>
            <a:off x="250825" y="188913"/>
            <a:ext cx="9572625"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r-HR" sz="2800" dirty="0">
                <a:latin typeface="Century Gothic" pitchFamily="34" charset="0"/>
                <a:cs typeface="Segoe UI" pitchFamily="34" charset="0"/>
              </a:rPr>
              <a:t>2. COST-BENEFIT ANALIZA</a:t>
            </a:r>
          </a:p>
          <a:p>
            <a:endParaRPr lang="hr-HR" sz="2400" dirty="0">
              <a:latin typeface="Century Gothic" pitchFamily="34" charset="0"/>
            </a:endParaRPr>
          </a:p>
        </p:txBody>
      </p:sp>
      <p:sp>
        <p:nvSpPr>
          <p:cNvPr id="7174" name="Rectangle 1"/>
          <p:cNvSpPr>
            <a:spLocks noChangeArrowheads="1"/>
          </p:cNvSpPr>
          <p:nvPr/>
        </p:nvSpPr>
        <p:spPr bwMode="auto">
          <a:xfrm>
            <a:off x="488950" y="2060848"/>
            <a:ext cx="833120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dirty="0">
                <a:latin typeface="Segoe UI" pitchFamily="34" charset="0"/>
                <a:cs typeface="Segoe UI" pitchFamily="34" charset="0"/>
              </a:rPr>
              <a:t>Cost-benefit </a:t>
            </a:r>
            <a:r>
              <a:rPr lang="en-US" b="1" dirty="0" err="1">
                <a:latin typeface="Segoe UI" pitchFamily="34" charset="0"/>
                <a:cs typeface="Segoe UI" pitchFamily="34" charset="0"/>
              </a:rPr>
              <a:t>analiza</a:t>
            </a:r>
            <a:r>
              <a:rPr lang="en-US" b="1" dirty="0">
                <a:latin typeface="Segoe UI" pitchFamily="34" charset="0"/>
                <a:cs typeface="Segoe UI" pitchFamily="34" charset="0"/>
              </a:rPr>
              <a:t> se </a:t>
            </a:r>
            <a:r>
              <a:rPr lang="en-US" b="1" dirty="0" err="1">
                <a:latin typeface="Segoe UI" pitchFamily="34" charset="0"/>
                <a:cs typeface="Segoe UI" pitchFamily="34" charset="0"/>
              </a:rPr>
              <a:t>najviše</a:t>
            </a:r>
            <a:r>
              <a:rPr lang="en-US" b="1" dirty="0">
                <a:latin typeface="Segoe UI" pitchFamily="34" charset="0"/>
                <a:cs typeface="Segoe UI" pitchFamily="34" charset="0"/>
              </a:rPr>
              <a:t> </a:t>
            </a:r>
            <a:r>
              <a:rPr lang="en-US" b="1" dirty="0" err="1">
                <a:latin typeface="Segoe UI" pitchFamily="34" charset="0"/>
                <a:cs typeface="Segoe UI" pitchFamily="34" charset="0"/>
              </a:rPr>
              <a:t>koristi</a:t>
            </a:r>
            <a:r>
              <a:rPr lang="en-US" b="1" dirty="0">
                <a:latin typeface="Segoe UI" pitchFamily="34" charset="0"/>
                <a:cs typeface="Segoe UI" pitchFamily="34" charset="0"/>
              </a:rPr>
              <a:t> </a:t>
            </a:r>
            <a:r>
              <a:rPr lang="en-US" b="1" dirty="0" err="1">
                <a:latin typeface="Segoe UI" pitchFamily="34" charset="0"/>
                <a:cs typeface="Segoe UI" pitchFamily="34" charset="0"/>
              </a:rPr>
              <a:t>kod</a:t>
            </a:r>
            <a:r>
              <a:rPr lang="en-US" b="1" dirty="0">
                <a:latin typeface="Segoe UI" pitchFamily="34" charset="0"/>
                <a:cs typeface="Segoe UI" pitchFamily="34" charset="0"/>
              </a:rPr>
              <a:t> </a:t>
            </a:r>
            <a:r>
              <a:rPr lang="en-US" b="1" dirty="0" err="1">
                <a:latin typeface="Segoe UI" pitchFamily="34" charset="0"/>
                <a:cs typeface="Segoe UI" pitchFamily="34" charset="0"/>
              </a:rPr>
              <a:t>ocjene</a:t>
            </a:r>
            <a:r>
              <a:rPr lang="en-US" b="1" dirty="0">
                <a:latin typeface="Segoe UI" pitchFamily="34" charset="0"/>
                <a:cs typeface="Segoe UI" pitchFamily="34" charset="0"/>
              </a:rPr>
              <a:t> </a:t>
            </a:r>
            <a:r>
              <a:rPr lang="en-US" b="1" dirty="0" err="1">
                <a:latin typeface="Segoe UI" pitchFamily="34" charset="0"/>
                <a:cs typeface="Segoe UI" pitchFamily="34" charset="0"/>
              </a:rPr>
              <a:t>onih</a:t>
            </a:r>
            <a:r>
              <a:rPr lang="en-US" b="1" dirty="0">
                <a:latin typeface="Segoe UI" pitchFamily="34" charset="0"/>
                <a:cs typeface="Segoe UI" pitchFamily="34" charset="0"/>
              </a:rPr>
              <a:t> </a:t>
            </a:r>
            <a:r>
              <a:rPr lang="en-US" b="1" dirty="0" err="1">
                <a:latin typeface="Segoe UI" pitchFamily="34" charset="0"/>
                <a:cs typeface="Segoe UI" pitchFamily="34" charset="0"/>
              </a:rPr>
              <a:t>investicijskih</a:t>
            </a:r>
            <a:r>
              <a:rPr lang="en-US" b="1" dirty="0">
                <a:latin typeface="Segoe UI" pitchFamily="34" charset="0"/>
                <a:cs typeface="Segoe UI" pitchFamily="34" charset="0"/>
              </a:rPr>
              <a:t> </a:t>
            </a:r>
            <a:r>
              <a:rPr lang="en-US" b="1" dirty="0" err="1">
                <a:latin typeface="Segoe UI" pitchFamily="34" charset="0"/>
                <a:cs typeface="Segoe UI" pitchFamily="34" charset="0"/>
              </a:rPr>
              <a:t>projekata</a:t>
            </a:r>
            <a:r>
              <a:rPr lang="en-US" b="1" dirty="0">
                <a:latin typeface="Segoe UI" pitchFamily="34" charset="0"/>
                <a:cs typeface="Segoe UI" pitchFamily="34" charset="0"/>
              </a:rPr>
              <a:t> </a:t>
            </a:r>
            <a:r>
              <a:rPr lang="en-US" b="1" dirty="0" err="1">
                <a:latin typeface="Segoe UI" pitchFamily="34" charset="0"/>
                <a:cs typeface="Segoe UI" pitchFamily="34" charset="0"/>
              </a:rPr>
              <a:t>koji</a:t>
            </a:r>
            <a:r>
              <a:rPr lang="en-US" b="1" dirty="0">
                <a:latin typeface="Segoe UI" pitchFamily="34" charset="0"/>
                <a:cs typeface="Segoe UI" pitchFamily="34" charset="0"/>
              </a:rPr>
              <a:t> </a:t>
            </a:r>
            <a:r>
              <a:rPr lang="en-US" b="1" dirty="0" err="1">
                <a:latin typeface="Segoe UI" pitchFamily="34" charset="0"/>
                <a:cs typeface="Segoe UI" pitchFamily="34" charset="0"/>
              </a:rPr>
              <a:t>zahtjevaju</a:t>
            </a:r>
            <a:r>
              <a:rPr lang="en-US" b="1" dirty="0">
                <a:latin typeface="Segoe UI" pitchFamily="34" charset="0"/>
                <a:cs typeface="Segoe UI" pitchFamily="34" charset="0"/>
              </a:rPr>
              <a:t> </a:t>
            </a:r>
            <a:r>
              <a:rPr lang="en-US" b="1" dirty="0" err="1">
                <a:latin typeface="Segoe UI" pitchFamily="34" charset="0"/>
                <a:cs typeface="Segoe UI" pitchFamily="34" charset="0"/>
              </a:rPr>
              <a:t>velika</a:t>
            </a:r>
            <a:r>
              <a:rPr lang="en-US" b="1" dirty="0">
                <a:latin typeface="Segoe UI" pitchFamily="34" charset="0"/>
                <a:cs typeface="Segoe UI" pitchFamily="34" charset="0"/>
              </a:rPr>
              <a:t> </a:t>
            </a:r>
            <a:r>
              <a:rPr lang="en-US" b="1" dirty="0" err="1">
                <a:latin typeface="Segoe UI" pitchFamily="34" charset="0"/>
                <a:cs typeface="Segoe UI" pitchFamily="34" charset="0"/>
              </a:rPr>
              <a:t>ulaganja</a:t>
            </a:r>
            <a:r>
              <a:rPr lang="en-US" b="1" dirty="0">
                <a:latin typeface="Segoe UI" pitchFamily="34" charset="0"/>
                <a:cs typeface="Segoe UI" pitchFamily="34" charset="0"/>
              </a:rPr>
              <a:t> </a:t>
            </a:r>
            <a:r>
              <a:rPr lang="en-US" b="1" dirty="0" err="1">
                <a:latin typeface="Segoe UI" pitchFamily="34" charset="0"/>
                <a:cs typeface="Segoe UI" pitchFamily="34" charset="0"/>
              </a:rPr>
              <a:t>financijskih</a:t>
            </a:r>
            <a:r>
              <a:rPr lang="en-US" b="1" dirty="0">
                <a:latin typeface="Segoe UI" pitchFamily="34" charset="0"/>
                <a:cs typeface="Segoe UI" pitchFamily="34" charset="0"/>
              </a:rPr>
              <a:t> </a:t>
            </a:r>
            <a:r>
              <a:rPr lang="en-US" b="1" dirty="0" err="1">
                <a:latin typeface="Segoe UI" pitchFamily="34" charset="0"/>
                <a:cs typeface="Segoe UI" pitchFamily="34" charset="0"/>
              </a:rPr>
              <a:t>sredstava</a:t>
            </a:r>
            <a:r>
              <a:rPr lang="en-US" b="1" dirty="0">
                <a:latin typeface="Segoe UI" pitchFamily="34" charset="0"/>
                <a:cs typeface="Segoe UI" pitchFamily="34" charset="0"/>
              </a:rPr>
              <a:t> </a:t>
            </a:r>
            <a:r>
              <a:rPr lang="en-US" b="1" dirty="0" err="1">
                <a:latin typeface="Segoe UI" pitchFamily="34" charset="0"/>
                <a:cs typeface="Segoe UI" pitchFamily="34" charset="0"/>
              </a:rPr>
              <a:t>i</a:t>
            </a:r>
            <a:r>
              <a:rPr lang="en-US" b="1" dirty="0">
                <a:latin typeface="Segoe UI" pitchFamily="34" charset="0"/>
                <a:cs typeface="Segoe UI" pitchFamily="34" charset="0"/>
              </a:rPr>
              <a:t> </a:t>
            </a:r>
            <a:r>
              <a:rPr lang="en-US" b="1" dirty="0" err="1">
                <a:latin typeface="Segoe UI" pitchFamily="34" charset="0"/>
                <a:cs typeface="Segoe UI" pitchFamily="34" charset="0"/>
              </a:rPr>
              <a:t>donose</a:t>
            </a:r>
            <a:r>
              <a:rPr lang="en-US" b="1" dirty="0">
                <a:latin typeface="Segoe UI" pitchFamily="34" charset="0"/>
                <a:cs typeface="Segoe UI" pitchFamily="34" charset="0"/>
              </a:rPr>
              <a:t> </a:t>
            </a:r>
            <a:r>
              <a:rPr lang="en-US" b="1" dirty="0" err="1">
                <a:latin typeface="Segoe UI" pitchFamily="34" charset="0"/>
                <a:cs typeface="Segoe UI" pitchFamily="34" charset="0"/>
              </a:rPr>
              <a:t>efekte</a:t>
            </a:r>
            <a:r>
              <a:rPr lang="en-US" b="1" dirty="0">
                <a:latin typeface="Segoe UI" pitchFamily="34" charset="0"/>
                <a:cs typeface="Segoe UI" pitchFamily="34" charset="0"/>
              </a:rPr>
              <a:t> od </a:t>
            </a:r>
            <a:r>
              <a:rPr lang="en-US" b="1" dirty="0" err="1">
                <a:latin typeface="Segoe UI" pitchFamily="34" charset="0"/>
                <a:cs typeface="Segoe UI" pitchFamily="34" charset="0"/>
              </a:rPr>
              <a:t>značaja</a:t>
            </a:r>
            <a:r>
              <a:rPr lang="en-US" b="1" dirty="0">
                <a:latin typeface="Segoe UI" pitchFamily="34" charset="0"/>
                <a:cs typeface="Segoe UI" pitchFamily="34" charset="0"/>
              </a:rPr>
              <a:t> </a:t>
            </a:r>
            <a:r>
              <a:rPr lang="en-US" b="1" dirty="0" err="1">
                <a:latin typeface="Segoe UI" pitchFamily="34" charset="0"/>
                <a:cs typeface="Segoe UI" pitchFamily="34" charset="0"/>
              </a:rPr>
              <a:t>za</a:t>
            </a:r>
            <a:r>
              <a:rPr lang="en-US" b="1" dirty="0">
                <a:latin typeface="Segoe UI" pitchFamily="34" charset="0"/>
                <a:cs typeface="Segoe UI" pitchFamily="34" charset="0"/>
              </a:rPr>
              <a:t> </a:t>
            </a:r>
            <a:r>
              <a:rPr lang="en-US" b="1" dirty="0" err="1">
                <a:latin typeface="Segoe UI" pitchFamily="34" charset="0"/>
                <a:cs typeface="Segoe UI" pitchFamily="34" charset="0"/>
              </a:rPr>
              <a:t>mnoga</a:t>
            </a:r>
            <a:r>
              <a:rPr lang="en-US" b="1" dirty="0">
                <a:latin typeface="Segoe UI" pitchFamily="34" charset="0"/>
                <a:cs typeface="Segoe UI" pitchFamily="34" charset="0"/>
              </a:rPr>
              <a:t> </a:t>
            </a:r>
            <a:r>
              <a:rPr lang="en-US" b="1" dirty="0" err="1">
                <a:latin typeface="Segoe UI" pitchFamily="34" charset="0"/>
                <a:cs typeface="Segoe UI" pitchFamily="34" charset="0"/>
              </a:rPr>
              <a:t>područja</a:t>
            </a:r>
            <a:r>
              <a:rPr lang="en-US" b="1" dirty="0">
                <a:latin typeface="Segoe UI" pitchFamily="34" charset="0"/>
                <a:cs typeface="Segoe UI" pitchFamily="34" charset="0"/>
              </a:rPr>
              <a:t> </a:t>
            </a:r>
            <a:r>
              <a:rPr lang="en-US" b="1" dirty="0" err="1">
                <a:latin typeface="Segoe UI" pitchFamily="34" charset="0"/>
                <a:cs typeface="Segoe UI" pitchFamily="34" charset="0"/>
              </a:rPr>
              <a:t>društvene</a:t>
            </a:r>
            <a:r>
              <a:rPr lang="en-US" b="1" dirty="0">
                <a:latin typeface="Segoe UI" pitchFamily="34" charset="0"/>
                <a:cs typeface="Segoe UI" pitchFamily="34" charset="0"/>
              </a:rPr>
              <a:t> </a:t>
            </a:r>
            <a:r>
              <a:rPr lang="en-US" b="1" dirty="0" err="1">
                <a:latin typeface="Segoe UI" pitchFamily="34" charset="0"/>
                <a:cs typeface="Segoe UI" pitchFamily="34" charset="0"/>
              </a:rPr>
              <a:t>i</a:t>
            </a:r>
            <a:r>
              <a:rPr lang="en-US" b="1" dirty="0">
                <a:latin typeface="Segoe UI" pitchFamily="34" charset="0"/>
                <a:cs typeface="Segoe UI" pitchFamily="34" charset="0"/>
              </a:rPr>
              <a:t> </a:t>
            </a:r>
            <a:r>
              <a:rPr lang="en-US" b="1" dirty="0" err="1">
                <a:latin typeface="Segoe UI" pitchFamily="34" charset="0"/>
                <a:cs typeface="Segoe UI" pitchFamily="34" charset="0"/>
              </a:rPr>
              <a:t>privredne</a:t>
            </a:r>
            <a:r>
              <a:rPr lang="en-US" b="1" dirty="0">
                <a:latin typeface="Segoe UI" pitchFamily="34" charset="0"/>
                <a:cs typeface="Segoe UI" pitchFamily="34" charset="0"/>
              </a:rPr>
              <a:t> </a:t>
            </a:r>
            <a:r>
              <a:rPr lang="en-US" b="1" dirty="0" err="1">
                <a:latin typeface="Segoe UI" pitchFamily="34" charset="0"/>
                <a:cs typeface="Segoe UI" pitchFamily="34" charset="0"/>
              </a:rPr>
              <a:t>djelatnosti</a:t>
            </a:r>
            <a:r>
              <a:rPr lang="en-US" b="1" dirty="0">
                <a:latin typeface="Segoe UI" pitchFamily="34" charset="0"/>
                <a:cs typeface="Segoe UI" pitchFamily="34" charset="0"/>
              </a:rPr>
              <a:t>. </a:t>
            </a:r>
            <a:endParaRPr lang="hr-HR" b="1" dirty="0">
              <a:latin typeface="Segoe UI" pitchFamily="34" charset="0"/>
              <a:cs typeface="Segoe UI" pitchFamily="34" charset="0"/>
            </a:endParaRPr>
          </a:p>
          <a:p>
            <a:r>
              <a:rPr lang="en-US" dirty="0" err="1">
                <a:latin typeface="Segoe UI" pitchFamily="34" charset="0"/>
                <a:cs typeface="Segoe UI" pitchFamily="34" charset="0"/>
              </a:rPr>
              <a:t>Tu</a:t>
            </a:r>
            <a:r>
              <a:rPr lang="en-US" dirty="0">
                <a:latin typeface="Segoe UI" pitchFamily="34" charset="0"/>
                <a:cs typeface="Segoe UI" pitchFamily="34" charset="0"/>
              </a:rPr>
              <a:t> </a:t>
            </a:r>
            <a:r>
              <a:rPr lang="en-US" dirty="0" err="1">
                <a:latin typeface="Segoe UI" pitchFamily="34" charset="0"/>
                <a:cs typeface="Segoe UI" pitchFamily="34" charset="0"/>
              </a:rPr>
              <a:t>svrstavamo</a:t>
            </a:r>
            <a:r>
              <a:rPr lang="en-US" dirty="0">
                <a:latin typeface="Segoe UI" pitchFamily="34" charset="0"/>
                <a:cs typeface="Segoe UI" pitchFamily="34" charset="0"/>
              </a:rPr>
              <a:t>, </a:t>
            </a:r>
            <a:r>
              <a:rPr lang="en-US" dirty="0" err="1">
                <a:latin typeface="Segoe UI" pitchFamily="34" charset="0"/>
                <a:cs typeface="Segoe UI" pitchFamily="34" charset="0"/>
              </a:rPr>
              <a:t>prije</a:t>
            </a:r>
            <a:r>
              <a:rPr lang="en-US" dirty="0">
                <a:latin typeface="Segoe UI" pitchFamily="34" charset="0"/>
                <a:cs typeface="Segoe UI" pitchFamily="34" charset="0"/>
              </a:rPr>
              <a:t> </a:t>
            </a:r>
            <a:r>
              <a:rPr lang="en-US" dirty="0" err="1">
                <a:latin typeface="Segoe UI" pitchFamily="34" charset="0"/>
                <a:cs typeface="Segoe UI" pitchFamily="34" charset="0"/>
              </a:rPr>
              <a:t>svega,investicijske</a:t>
            </a:r>
            <a:r>
              <a:rPr lang="en-US" dirty="0">
                <a:latin typeface="Segoe UI" pitchFamily="34" charset="0"/>
                <a:cs typeface="Segoe UI" pitchFamily="34" charset="0"/>
              </a:rPr>
              <a:t> </a:t>
            </a:r>
            <a:r>
              <a:rPr lang="en-US" dirty="0" err="1">
                <a:latin typeface="Segoe UI" pitchFamily="34" charset="0"/>
                <a:cs typeface="Segoe UI" pitchFamily="34" charset="0"/>
              </a:rPr>
              <a:t>projekte</a:t>
            </a:r>
            <a:r>
              <a:rPr lang="en-US" dirty="0">
                <a:latin typeface="Segoe UI" pitchFamily="34" charset="0"/>
                <a:cs typeface="Segoe UI" pitchFamily="34" charset="0"/>
              </a:rPr>
              <a:t> u </a:t>
            </a:r>
            <a:r>
              <a:rPr lang="en-US" dirty="0" err="1">
                <a:latin typeface="Segoe UI" pitchFamily="34" charset="0"/>
                <a:cs typeface="Segoe UI" pitchFamily="34" charset="0"/>
              </a:rPr>
              <a:t>prometu</a:t>
            </a:r>
            <a:r>
              <a:rPr lang="en-US" dirty="0">
                <a:latin typeface="Segoe UI" pitchFamily="34" charset="0"/>
                <a:cs typeface="Segoe UI" pitchFamily="34" charset="0"/>
              </a:rPr>
              <a:t> (</a:t>
            </a:r>
            <a:r>
              <a:rPr lang="en-US" dirty="0" err="1">
                <a:latin typeface="Segoe UI" pitchFamily="34" charset="0"/>
                <a:cs typeface="Segoe UI" pitchFamily="34" charset="0"/>
              </a:rPr>
              <a:t>putnički</a:t>
            </a:r>
            <a:r>
              <a:rPr lang="en-US" dirty="0">
                <a:latin typeface="Segoe UI" pitchFamily="34" charset="0"/>
                <a:cs typeface="Segoe UI" pitchFamily="34" charset="0"/>
              </a:rPr>
              <a:t>,  </a:t>
            </a:r>
            <a:r>
              <a:rPr lang="en-US" dirty="0" err="1">
                <a:latin typeface="Segoe UI" pitchFamily="34" charset="0"/>
                <a:cs typeface="Segoe UI" pitchFamily="34" charset="0"/>
              </a:rPr>
              <a:t>željeznički</a:t>
            </a:r>
            <a:r>
              <a:rPr lang="en-US" dirty="0">
                <a:latin typeface="Segoe UI" pitchFamily="34" charset="0"/>
                <a:cs typeface="Segoe UI" pitchFamily="34" charset="0"/>
              </a:rPr>
              <a:t>, </a:t>
            </a:r>
            <a:r>
              <a:rPr lang="en-US" dirty="0" err="1">
                <a:latin typeface="Segoe UI" pitchFamily="34" charset="0"/>
                <a:cs typeface="Segoe UI" pitchFamily="34" charset="0"/>
              </a:rPr>
              <a:t>zračni</a:t>
            </a:r>
            <a:r>
              <a:rPr lang="en-US" dirty="0">
                <a:latin typeface="Segoe UI" pitchFamily="34" charset="0"/>
                <a:cs typeface="Segoe UI" pitchFamily="34" charset="0"/>
              </a:rPr>
              <a:t>, </a:t>
            </a:r>
            <a:r>
              <a:rPr lang="en-US" dirty="0" err="1">
                <a:latin typeface="Segoe UI" pitchFamily="34" charset="0"/>
                <a:cs typeface="Segoe UI" pitchFamily="34" charset="0"/>
              </a:rPr>
              <a:t>pomorski</a:t>
            </a:r>
            <a:r>
              <a:rPr lang="en-US" dirty="0">
                <a:latin typeface="Segoe UI" pitchFamily="34" charset="0"/>
                <a:cs typeface="Segoe UI" pitchFamily="34" charset="0"/>
              </a:rPr>
              <a:t>), </a:t>
            </a:r>
            <a:r>
              <a:rPr lang="en-US" dirty="0" err="1">
                <a:latin typeface="Segoe UI" pitchFamily="34" charset="0"/>
                <a:cs typeface="Segoe UI" pitchFamily="34" charset="0"/>
              </a:rPr>
              <a:t>zatim</a:t>
            </a:r>
            <a:r>
              <a:rPr lang="en-US" dirty="0">
                <a:latin typeface="Segoe UI" pitchFamily="34" charset="0"/>
                <a:cs typeface="Segoe UI" pitchFamily="34" charset="0"/>
              </a:rPr>
              <a:t> </a:t>
            </a:r>
            <a:r>
              <a:rPr lang="en-US" dirty="0" err="1">
                <a:latin typeface="Segoe UI" pitchFamily="34" charset="0"/>
                <a:cs typeface="Segoe UI" pitchFamily="34" charset="0"/>
              </a:rPr>
              <a:t>investicijski</a:t>
            </a:r>
            <a:r>
              <a:rPr lang="en-US" dirty="0">
                <a:latin typeface="Segoe UI" pitchFamily="34" charset="0"/>
                <a:cs typeface="Segoe UI" pitchFamily="34" charset="0"/>
              </a:rPr>
              <a:t> </a:t>
            </a:r>
            <a:r>
              <a:rPr lang="en-US" dirty="0" err="1">
                <a:latin typeface="Segoe UI" pitchFamily="34" charset="0"/>
                <a:cs typeface="Segoe UI" pitchFamily="34" charset="0"/>
              </a:rPr>
              <a:t>projekti</a:t>
            </a:r>
            <a:r>
              <a:rPr lang="en-US" dirty="0">
                <a:latin typeface="Segoe UI" pitchFamily="34" charset="0"/>
                <a:cs typeface="Segoe UI" pitchFamily="34" charset="0"/>
              </a:rPr>
              <a:t> u </a:t>
            </a:r>
            <a:r>
              <a:rPr lang="en-US" dirty="0" err="1">
                <a:latin typeface="Segoe UI" pitchFamily="34" charset="0"/>
                <a:cs typeface="Segoe UI" pitchFamily="34" charset="0"/>
              </a:rPr>
              <a:t>krupne</a:t>
            </a:r>
            <a:r>
              <a:rPr lang="en-US" dirty="0">
                <a:latin typeface="Segoe UI" pitchFamily="34" charset="0"/>
                <a:cs typeface="Segoe UI" pitchFamily="34" charset="0"/>
              </a:rPr>
              <a:t> </a:t>
            </a:r>
            <a:r>
              <a:rPr lang="en-US" dirty="0" err="1">
                <a:latin typeface="Segoe UI" pitchFamily="34" charset="0"/>
                <a:cs typeface="Segoe UI" pitchFamily="34" charset="0"/>
              </a:rPr>
              <a:t>energetske</a:t>
            </a:r>
            <a:r>
              <a:rPr lang="en-US" dirty="0">
                <a:latin typeface="Segoe UI" pitchFamily="34" charset="0"/>
                <a:cs typeface="Segoe UI" pitchFamily="34" charset="0"/>
              </a:rPr>
              <a:t> </a:t>
            </a:r>
            <a:r>
              <a:rPr lang="en-US" dirty="0" err="1">
                <a:latin typeface="Segoe UI" pitchFamily="34" charset="0"/>
                <a:cs typeface="Segoe UI" pitchFamily="34" charset="0"/>
              </a:rPr>
              <a:t>objekte</a:t>
            </a:r>
            <a:r>
              <a:rPr lang="en-US" dirty="0">
                <a:latin typeface="Segoe UI" pitchFamily="34" charset="0"/>
                <a:cs typeface="Segoe UI" pitchFamily="34" charset="0"/>
              </a:rPr>
              <a:t>, a </a:t>
            </a:r>
            <a:r>
              <a:rPr lang="en-US" dirty="0" err="1">
                <a:latin typeface="Segoe UI" pitchFamily="34" charset="0"/>
                <a:cs typeface="Segoe UI" pitchFamily="34" charset="0"/>
              </a:rPr>
              <a:t>također</a:t>
            </a:r>
            <a:r>
              <a:rPr lang="en-US" dirty="0">
                <a:latin typeface="Segoe UI" pitchFamily="34" charset="0"/>
                <a:cs typeface="Segoe UI" pitchFamily="34" charset="0"/>
              </a:rPr>
              <a:t> </a:t>
            </a:r>
            <a:r>
              <a:rPr lang="en-US" dirty="0" err="1">
                <a:latin typeface="Segoe UI" pitchFamily="34" charset="0"/>
                <a:cs typeface="Segoe UI" pitchFamily="34" charset="0"/>
              </a:rPr>
              <a:t>i</a:t>
            </a:r>
            <a:r>
              <a:rPr lang="en-US" dirty="0">
                <a:latin typeface="Segoe UI" pitchFamily="34" charset="0"/>
                <a:cs typeface="Segoe UI" pitchFamily="34" charset="0"/>
              </a:rPr>
              <a:t> </a:t>
            </a:r>
            <a:r>
              <a:rPr lang="en-US" dirty="0" err="1">
                <a:latin typeface="Segoe UI" pitchFamily="34" charset="0"/>
                <a:cs typeface="Segoe UI" pitchFamily="34" charset="0"/>
              </a:rPr>
              <a:t>investicijskii</a:t>
            </a:r>
            <a:r>
              <a:rPr lang="en-US" dirty="0">
                <a:latin typeface="Segoe UI" pitchFamily="34" charset="0"/>
                <a:cs typeface="Segoe UI" pitchFamily="34" charset="0"/>
              </a:rPr>
              <a:t> </a:t>
            </a:r>
            <a:r>
              <a:rPr lang="en-US" dirty="0" err="1">
                <a:latin typeface="Segoe UI" pitchFamily="34" charset="0"/>
                <a:cs typeface="Segoe UI" pitchFamily="34" charset="0"/>
              </a:rPr>
              <a:t>projekti</a:t>
            </a:r>
            <a:r>
              <a:rPr lang="en-US" dirty="0">
                <a:latin typeface="Segoe UI" pitchFamily="34" charset="0"/>
                <a:cs typeface="Segoe UI" pitchFamily="34" charset="0"/>
              </a:rPr>
              <a:t> u </a:t>
            </a:r>
            <a:r>
              <a:rPr lang="en-US" dirty="0" err="1">
                <a:latin typeface="Segoe UI" pitchFamily="34" charset="0"/>
                <a:cs typeface="Segoe UI" pitchFamily="34" charset="0"/>
              </a:rPr>
              <a:t>poljoprivredi</a:t>
            </a:r>
            <a:r>
              <a:rPr lang="en-US" dirty="0">
                <a:latin typeface="Segoe UI" pitchFamily="34" charset="0"/>
                <a:cs typeface="Segoe UI" pitchFamily="34" charset="0"/>
              </a:rPr>
              <a:t>. </a:t>
            </a:r>
            <a:endParaRPr lang="hr-HR" dirty="0">
              <a:latin typeface="Segoe UI" pitchFamily="34" charset="0"/>
              <a:cs typeface="Segoe UI" pitchFamily="34" charset="0"/>
            </a:endParaRPr>
          </a:p>
          <a:p>
            <a:r>
              <a:rPr lang="en-US" dirty="0" err="1">
                <a:latin typeface="Segoe UI" pitchFamily="34" charset="0"/>
                <a:cs typeface="Segoe UI" pitchFamily="34" charset="0"/>
              </a:rPr>
              <a:t>Ponegdje</a:t>
            </a:r>
            <a:r>
              <a:rPr lang="en-US" dirty="0">
                <a:latin typeface="Segoe UI" pitchFamily="34" charset="0"/>
                <a:cs typeface="Segoe UI" pitchFamily="34" charset="0"/>
              </a:rPr>
              <a:t> se </a:t>
            </a:r>
            <a:r>
              <a:rPr lang="en-US" dirty="0" err="1">
                <a:latin typeface="Segoe UI" pitchFamily="34" charset="0"/>
                <a:cs typeface="Segoe UI" pitchFamily="34" charset="0"/>
              </a:rPr>
              <a:t>predlaže</a:t>
            </a:r>
            <a:r>
              <a:rPr lang="en-US" dirty="0">
                <a:latin typeface="Segoe UI" pitchFamily="34" charset="0"/>
                <a:cs typeface="Segoe UI" pitchFamily="34" charset="0"/>
              </a:rPr>
              <a:t> </a:t>
            </a:r>
            <a:r>
              <a:rPr lang="en-US" dirty="0" err="1">
                <a:latin typeface="Segoe UI" pitchFamily="34" charset="0"/>
                <a:cs typeface="Segoe UI" pitchFamily="34" charset="0"/>
              </a:rPr>
              <a:t>primjena</a:t>
            </a:r>
            <a:r>
              <a:rPr lang="en-US" dirty="0">
                <a:latin typeface="Segoe UI" pitchFamily="34" charset="0"/>
                <a:cs typeface="Segoe UI" pitchFamily="34" charset="0"/>
              </a:rPr>
              <a:t> </a:t>
            </a:r>
            <a:r>
              <a:rPr lang="en-US" dirty="0" err="1">
                <a:latin typeface="Segoe UI" pitchFamily="34" charset="0"/>
                <a:cs typeface="Segoe UI" pitchFamily="34" charset="0"/>
              </a:rPr>
              <a:t>analize</a:t>
            </a:r>
            <a:r>
              <a:rPr lang="en-US" dirty="0">
                <a:latin typeface="Segoe UI" pitchFamily="34" charset="0"/>
                <a:cs typeface="Segoe UI" pitchFamily="34" charset="0"/>
              </a:rPr>
              <a:t> </a:t>
            </a:r>
            <a:r>
              <a:rPr lang="en-US" dirty="0" err="1">
                <a:latin typeface="Segoe UI" pitchFamily="34" charset="0"/>
                <a:cs typeface="Segoe UI" pitchFamily="34" charset="0"/>
              </a:rPr>
              <a:t>troškova</a:t>
            </a:r>
            <a:r>
              <a:rPr lang="en-US" dirty="0">
                <a:latin typeface="Segoe UI" pitchFamily="34" charset="0"/>
                <a:cs typeface="Segoe UI" pitchFamily="34" charset="0"/>
              </a:rPr>
              <a:t> - </a:t>
            </a:r>
            <a:r>
              <a:rPr lang="en-US" dirty="0" err="1">
                <a:latin typeface="Segoe UI" pitchFamily="34" charset="0"/>
                <a:cs typeface="Segoe UI" pitchFamily="34" charset="0"/>
              </a:rPr>
              <a:t>koristi</a:t>
            </a:r>
            <a:r>
              <a:rPr lang="en-US" dirty="0">
                <a:latin typeface="Segoe UI" pitchFamily="34" charset="0"/>
                <a:cs typeface="Segoe UI" pitchFamily="34" charset="0"/>
              </a:rPr>
              <a:t> </a:t>
            </a:r>
            <a:r>
              <a:rPr lang="en-US" dirty="0" err="1">
                <a:latin typeface="Segoe UI" pitchFamily="34" charset="0"/>
                <a:cs typeface="Segoe UI" pitchFamily="34" charset="0"/>
              </a:rPr>
              <a:t>i</a:t>
            </a:r>
            <a:r>
              <a:rPr lang="en-US" dirty="0">
                <a:latin typeface="Segoe UI" pitchFamily="34" charset="0"/>
                <a:cs typeface="Segoe UI" pitchFamily="34" charset="0"/>
              </a:rPr>
              <a:t> </a:t>
            </a:r>
            <a:r>
              <a:rPr lang="en-US" dirty="0" err="1">
                <a:latin typeface="Segoe UI" pitchFamily="34" charset="0"/>
                <a:cs typeface="Segoe UI" pitchFamily="34" charset="0"/>
              </a:rPr>
              <a:t>za</a:t>
            </a:r>
            <a:r>
              <a:rPr lang="en-US" dirty="0">
                <a:latin typeface="Segoe UI" pitchFamily="34" charset="0"/>
                <a:cs typeface="Segoe UI" pitchFamily="34" charset="0"/>
              </a:rPr>
              <a:t> </a:t>
            </a:r>
            <a:r>
              <a:rPr lang="en-US" dirty="0" err="1">
                <a:latin typeface="Segoe UI" pitchFamily="34" charset="0"/>
                <a:cs typeface="Segoe UI" pitchFamily="34" charset="0"/>
              </a:rPr>
              <a:t>složenije</a:t>
            </a:r>
            <a:r>
              <a:rPr lang="en-US" dirty="0">
                <a:latin typeface="Segoe UI" pitchFamily="34" charset="0"/>
                <a:cs typeface="Segoe UI" pitchFamily="34" charset="0"/>
              </a:rPr>
              <a:t> </a:t>
            </a:r>
            <a:r>
              <a:rPr lang="en-US" dirty="0" err="1">
                <a:latin typeface="Segoe UI" pitchFamily="34" charset="0"/>
                <a:cs typeface="Segoe UI" pitchFamily="34" charset="0"/>
              </a:rPr>
              <a:t>industrijske</a:t>
            </a:r>
            <a:r>
              <a:rPr lang="en-US" dirty="0">
                <a:latin typeface="Segoe UI" pitchFamily="34" charset="0"/>
                <a:cs typeface="Segoe UI" pitchFamily="34" charset="0"/>
              </a:rPr>
              <a:t> </a:t>
            </a:r>
            <a:r>
              <a:rPr lang="en-US" dirty="0" err="1">
                <a:latin typeface="Segoe UI" pitchFamily="34" charset="0"/>
                <a:cs typeface="Segoe UI" pitchFamily="34" charset="0"/>
              </a:rPr>
              <a:t>objekte</a:t>
            </a:r>
            <a:r>
              <a:rPr lang="en-US" dirty="0">
                <a:latin typeface="Segoe UI" pitchFamily="34" charset="0"/>
                <a:cs typeface="Segoe UI" pitchFamily="34" charset="0"/>
              </a:rPr>
              <a:t> </a:t>
            </a:r>
            <a:r>
              <a:rPr lang="en-US" dirty="0" err="1">
                <a:latin typeface="Segoe UI" pitchFamily="34" charset="0"/>
                <a:cs typeface="Segoe UI" pitchFamily="34" charset="0"/>
              </a:rPr>
              <a:t>koji</a:t>
            </a:r>
            <a:r>
              <a:rPr lang="en-US" dirty="0">
                <a:latin typeface="Segoe UI" pitchFamily="34" charset="0"/>
                <a:cs typeface="Segoe UI" pitchFamily="34" charset="0"/>
              </a:rPr>
              <a:t> </a:t>
            </a:r>
            <a:r>
              <a:rPr lang="en-US" dirty="0" err="1">
                <a:latin typeface="Segoe UI" pitchFamily="34" charset="0"/>
                <a:cs typeface="Segoe UI" pitchFamily="34" charset="0"/>
              </a:rPr>
              <a:t>zahtjevaju</a:t>
            </a:r>
            <a:r>
              <a:rPr lang="en-US" dirty="0">
                <a:latin typeface="Segoe UI" pitchFamily="34" charset="0"/>
                <a:cs typeface="Segoe UI" pitchFamily="34" charset="0"/>
              </a:rPr>
              <a:t> </a:t>
            </a:r>
            <a:r>
              <a:rPr lang="en-US" dirty="0" err="1">
                <a:latin typeface="Segoe UI" pitchFamily="34" charset="0"/>
                <a:cs typeface="Segoe UI" pitchFamily="34" charset="0"/>
              </a:rPr>
              <a:t>velika</a:t>
            </a:r>
            <a:r>
              <a:rPr lang="en-US" dirty="0">
                <a:latin typeface="Segoe UI" pitchFamily="34" charset="0"/>
                <a:cs typeface="Segoe UI" pitchFamily="34" charset="0"/>
              </a:rPr>
              <a:t> </a:t>
            </a:r>
            <a:r>
              <a:rPr lang="en-US" dirty="0" err="1">
                <a:latin typeface="Segoe UI" pitchFamily="34" charset="0"/>
                <a:cs typeface="Segoe UI" pitchFamily="34" charset="0"/>
              </a:rPr>
              <a:t>ulaganja</a:t>
            </a:r>
            <a:r>
              <a:rPr lang="en-US" dirty="0">
                <a:latin typeface="Segoe UI" pitchFamily="34" charset="0"/>
                <a:cs typeface="Segoe UI" pitchFamily="34" charset="0"/>
              </a:rPr>
              <a:t>, a </a:t>
            </a:r>
            <a:r>
              <a:rPr lang="en-US" dirty="0" err="1">
                <a:latin typeface="Segoe UI" pitchFamily="34" charset="0"/>
                <a:cs typeface="Segoe UI" pitchFamily="34" charset="0"/>
              </a:rPr>
              <a:t>donose</a:t>
            </a:r>
            <a:r>
              <a:rPr lang="en-US" dirty="0">
                <a:latin typeface="Segoe UI" pitchFamily="34" charset="0"/>
                <a:cs typeface="Segoe UI" pitchFamily="34" charset="0"/>
              </a:rPr>
              <a:t> </a:t>
            </a:r>
            <a:r>
              <a:rPr lang="en-US" dirty="0" err="1">
                <a:latin typeface="Segoe UI" pitchFamily="34" charset="0"/>
                <a:cs typeface="Segoe UI" pitchFamily="34" charset="0"/>
              </a:rPr>
              <a:t>višestruke</a:t>
            </a:r>
            <a:r>
              <a:rPr lang="en-US" dirty="0">
                <a:latin typeface="Segoe UI" pitchFamily="34" charset="0"/>
                <a:cs typeface="Segoe UI" pitchFamily="34" charset="0"/>
              </a:rPr>
              <a:t> </a:t>
            </a:r>
            <a:r>
              <a:rPr lang="en-US" dirty="0" err="1">
                <a:latin typeface="Segoe UI" pitchFamily="34" charset="0"/>
                <a:cs typeface="Segoe UI" pitchFamily="34" charset="0"/>
              </a:rPr>
              <a:t>efekte</a:t>
            </a:r>
            <a:r>
              <a:rPr lang="en-US" dirty="0">
                <a:latin typeface="Segoe UI" pitchFamily="34" charset="0"/>
                <a:cs typeface="Segoe UI" pitchFamily="34" charset="0"/>
              </a:rPr>
              <a:t>. </a:t>
            </a:r>
            <a:endParaRPr lang="hr-HR" dirty="0">
              <a:latin typeface="Segoe UI" pitchFamily="34" charset="0"/>
              <a:cs typeface="Segoe UI" pitchFamily="34" charset="0"/>
            </a:endParaRPr>
          </a:p>
          <a:p>
            <a:r>
              <a:rPr lang="en-US" dirty="0">
                <a:latin typeface="Segoe UI" pitchFamily="34" charset="0"/>
                <a:cs typeface="Segoe UI" pitchFamily="34" charset="0"/>
              </a:rPr>
              <a:t> </a:t>
            </a:r>
            <a:endParaRPr lang="hr-HR" b="1" dirty="0">
              <a:latin typeface="Segoe UI" pitchFamily="34" charset="0"/>
              <a:cs typeface="Segoe UI"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666163" y="6492875"/>
            <a:ext cx="477837" cy="365125"/>
          </a:xfrm>
        </p:spPr>
        <p:txBody>
          <a:bodyPr/>
          <a:lstStyle/>
          <a:p>
            <a:pPr>
              <a:defRPr/>
            </a:pPr>
            <a:fld id="{AC806807-CFB4-44F1-875A-FBD239E240D1}" type="slidenum">
              <a:rPr lang="en-US" smtClean="0"/>
              <a:pPr>
                <a:defRPr/>
              </a:pPr>
              <a:t>5</a:t>
            </a:fld>
            <a:endParaRPr lang="en-US"/>
          </a:p>
        </p:txBody>
      </p:sp>
      <p:sp>
        <p:nvSpPr>
          <p:cNvPr id="7" name="Rectangle 6"/>
          <p:cNvSpPr/>
          <p:nvPr/>
        </p:nvSpPr>
        <p:spPr>
          <a:xfrm>
            <a:off x="539552" y="1607889"/>
            <a:ext cx="7488832" cy="3693319"/>
          </a:xfrm>
          <a:prstGeom prst="rect">
            <a:avLst/>
          </a:prstGeom>
        </p:spPr>
        <p:txBody>
          <a:bodyPr wrap="square">
            <a:spAutoFit/>
          </a:bodyPr>
          <a:lstStyle/>
          <a:p>
            <a:r>
              <a:rPr lang="en-US" b="1" dirty="0" err="1" smtClean="0">
                <a:latin typeface="Segoe UI" pitchFamily="34" charset="0"/>
                <a:cs typeface="Segoe UI" pitchFamily="34" charset="0"/>
              </a:rPr>
              <a:t>Osnovna</a:t>
            </a:r>
            <a:r>
              <a:rPr lang="en-US" b="1" dirty="0" smtClean="0">
                <a:latin typeface="Segoe UI" pitchFamily="34" charset="0"/>
                <a:cs typeface="Segoe UI" pitchFamily="34" charset="0"/>
              </a:rPr>
              <a:t> </a:t>
            </a:r>
            <a:r>
              <a:rPr lang="en-US" b="1" dirty="0" err="1" smtClean="0">
                <a:latin typeface="Segoe UI" pitchFamily="34" charset="0"/>
                <a:cs typeface="Segoe UI" pitchFamily="34" charset="0"/>
              </a:rPr>
              <a:t>ideja</a:t>
            </a:r>
            <a:r>
              <a:rPr lang="en-US" b="1" dirty="0" smtClean="0">
                <a:latin typeface="Segoe UI" pitchFamily="34" charset="0"/>
                <a:cs typeface="Segoe UI" pitchFamily="34" charset="0"/>
              </a:rPr>
              <a:t> cost-benefit </a:t>
            </a:r>
            <a:r>
              <a:rPr lang="en-US" b="1" dirty="0" err="1" smtClean="0">
                <a:latin typeface="Segoe UI" pitchFamily="34" charset="0"/>
                <a:cs typeface="Segoe UI" pitchFamily="34" charset="0"/>
              </a:rPr>
              <a:t>analize</a:t>
            </a:r>
            <a:r>
              <a:rPr lang="en-US" b="1" dirty="0" smtClean="0">
                <a:latin typeface="Segoe UI" pitchFamily="34" charset="0"/>
                <a:cs typeface="Segoe UI" pitchFamily="34" charset="0"/>
              </a:rPr>
              <a:t> je da se </a:t>
            </a:r>
            <a:r>
              <a:rPr lang="en-US" b="1" dirty="0" err="1" smtClean="0">
                <a:latin typeface="Segoe UI" pitchFamily="34" charset="0"/>
                <a:cs typeface="Segoe UI" pitchFamily="34" charset="0"/>
              </a:rPr>
              <a:t>uzmu</a:t>
            </a:r>
            <a:r>
              <a:rPr lang="en-US" b="1" dirty="0" smtClean="0">
                <a:latin typeface="Segoe UI" pitchFamily="34" charset="0"/>
                <a:cs typeface="Segoe UI" pitchFamily="34" charset="0"/>
              </a:rPr>
              <a:t> u </a:t>
            </a:r>
            <a:r>
              <a:rPr lang="en-US" b="1" dirty="0" err="1" smtClean="0">
                <a:latin typeface="Segoe UI" pitchFamily="34" charset="0"/>
                <a:cs typeface="Segoe UI" pitchFamily="34" charset="0"/>
              </a:rPr>
              <a:t>obzir</a:t>
            </a:r>
            <a:r>
              <a:rPr lang="en-US" b="1" dirty="0" smtClean="0">
                <a:latin typeface="Segoe UI" pitchFamily="34" charset="0"/>
                <a:cs typeface="Segoe UI" pitchFamily="34" charset="0"/>
              </a:rPr>
              <a:t> </a:t>
            </a:r>
            <a:r>
              <a:rPr lang="en-US" b="1" dirty="0" err="1" smtClean="0">
                <a:latin typeface="Segoe UI" pitchFamily="34" charset="0"/>
                <a:cs typeface="Segoe UI" pitchFamily="34" charset="0"/>
              </a:rPr>
              <a:t>i</a:t>
            </a:r>
            <a:r>
              <a:rPr lang="en-US" b="1" dirty="0" smtClean="0">
                <a:latin typeface="Segoe UI" pitchFamily="34" charset="0"/>
                <a:cs typeface="Segoe UI" pitchFamily="34" charset="0"/>
              </a:rPr>
              <a:t> </a:t>
            </a:r>
            <a:r>
              <a:rPr lang="en-US" b="1" dirty="0" err="1" smtClean="0">
                <a:latin typeface="Segoe UI" pitchFamily="34" charset="0"/>
                <a:cs typeface="Segoe UI" pitchFamily="34" charset="0"/>
              </a:rPr>
              <a:t>izračunaju</a:t>
            </a:r>
            <a:r>
              <a:rPr lang="en-US" b="1" dirty="0" smtClean="0">
                <a:latin typeface="Segoe UI" pitchFamily="34" charset="0"/>
                <a:cs typeface="Segoe UI" pitchFamily="34" charset="0"/>
              </a:rPr>
              <a:t> </a:t>
            </a:r>
            <a:r>
              <a:rPr lang="en-US" b="1" dirty="0" err="1" smtClean="0">
                <a:latin typeface="Segoe UI" pitchFamily="34" charset="0"/>
                <a:cs typeface="Segoe UI" pitchFamily="34" charset="0"/>
              </a:rPr>
              <a:t>ili</a:t>
            </a:r>
            <a:r>
              <a:rPr lang="en-US" b="1" dirty="0" smtClean="0">
                <a:latin typeface="Segoe UI" pitchFamily="34" charset="0"/>
                <a:cs typeface="Segoe UI" pitchFamily="34" charset="0"/>
              </a:rPr>
              <a:t> </a:t>
            </a:r>
            <a:r>
              <a:rPr lang="en-US" b="1" dirty="0" err="1" smtClean="0">
                <a:latin typeface="Segoe UI" pitchFamily="34" charset="0"/>
                <a:cs typeface="Segoe UI" pitchFamily="34" charset="0"/>
              </a:rPr>
              <a:t>procijene</a:t>
            </a:r>
            <a:r>
              <a:rPr lang="en-US" b="1" dirty="0" smtClean="0">
                <a:latin typeface="Segoe UI" pitchFamily="34" charset="0"/>
                <a:cs typeface="Segoe UI" pitchFamily="34" charset="0"/>
              </a:rPr>
              <a:t> </a:t>
            </a:r>
            <a:r>
              <a:rPr lang="en-US" b="1" dirty="0" err="1" smtClean="0">
                <a:latin typeface="Segoe UI" pitchFamily="34" charset="0"/>
                <a:cs typeface="Segoe UI" pitchFamily="34" charset="0"/>
              </a:rPr>
              <a:t>sve</a:t>
            </a:r>
            <a:r>
              <a:rPr lang="en-US" b="1" dirty="0" smtClean="0">
                <a:latin typeface="Segoe UI" pitchFamily="34" charset="0"/>
                <a:cs typeface="Segoe UI" pitchFamily="34" charset="0"/>
              </a:rPr>
              <a:t> </a:t>
            </a:r>
            <a:r>
              <a:rPr lang="en-US" b="1" dirty="0" err="1" smtClean="0">
                <a:latin typeface="Segoe UI" pitchFamily="34" charset="0"/>
                <a:cs typeface="Segoe UI" pitchFamily="34" charset="0"/>
              </a:rPr>
              <a:t>društvene</a:t>
            </a:r>
            <a:r>
              <a:rPr lang="en-US" b="1" dirty="0" smtClean="0">
                <a:latin typeface="Segoe UI" pitchFamily="34" charset="0"/>
                <a:cs typeface="Segoe UI" pitchFamily="34" charset="0"/>
              </a:rPr>
              <a:t> </a:t>
            </a:r>
            <a:r>
              <a:rPr lang="en-US" b="1" dirty="0" err="1" smtClean="0">
                <a:latin typeface="Segoe UI" pitchFamily="34" charset="0"/>
                <a:cs typeface="Segoe UI" pitchFamily="34" charset="0"/>
              </a:rPr>
              <a:t>koristi</a:t>
            </a:r>
            <a:r>
              <a:rPr lang="en-US" b="1" dirty="0" smtClean="0">
                <a:latin typeface="Segoe UI" pitchFamily="34" charset="0"/>
                <a:cs typeface="Segoe UI" pitchFamily="34" charset="0"/>
              </a:rPr>
              <a:t> </a:t>
            </a:r>
            <a:r>
              <a:rPr lang="en-US" b="1" dirty="0" err="1" smtClean="0">
                <a:latin typeface="Segoe UI" pitchFamily="34" charset="0"/>
                <a:cs typeface="Segoe UI" pitchFamily="34" charset="0"/>
              </a:rPr>
              <a:t>i</a:t>
            </a:r>
            <a:r>
              <a:rPr lang="en-US" b="1" dirty="0" smtClean="0">
                <a:latin typeface="Segoe UI" pitchFamily="34" charset="0"/>
                <a:cs typeface="Segoe UI" pitchFamily="34" charset="0"/>
              </a:rPr>
              <a:t> </a:t>
            </a:r>
            <a:r>
              <a:rPr lang="en-US" b="1" dirty="0" err="1" smtClean="0">
                <a:latin typeface="Segoe UI" pitchFamily="34" charset="0"/>
                <a:cs typeface="Segoe UI" pitchFamily="34" charset="0"/>
              </a:rPr>
              <a:t>troškovi</a:t>
            </a:r>
            <a:r>
              <a:rPr lang="en-US" b="1" dirty="0" smtClean="0">
                <a:latin typeface="Segoe UI" pitchFamily="34" charset="0"/>
                <a:cs typeface="Segoe UI" pitchFamily="34" charset="0"/>
              </a:rPr>
              <a:t> </a:t>
            </a:r>
            <a:r>
              <a:rPr lang="en-US" b="1" dirty="0" err="1" smtClean="0">
                <a:latin typeface="Segoe UI" pitchFamily="34" charset="0"/>
                <a:cs typeface="Segoe UI" pitchFamily="34" charset="0"/>
              </a:rPr>
              <a:t>jednog</a:t>
            </a:r>
            <a:r>
              <a:rPr lang="en-US" b="1" dirty="0" smtClean="0">
                <a:latin typeface="Segoe UI" pitchFamily="34" charset="0"/>
                <a:cs typeface="Segoe UI" pitchFamily="34" charset="0"/>
              </a:rPr>
              <a:t> </a:t>
            </a:r>
            <a:r>
              <a:rPr lang="en-US" b="1" dirty="0" err="1" smtClean="0">
                <a:latin typeface="Segoe UI" pitchFamily="34" charset="0"/>
                <a:cs typeface="Segoe UI" pitchFamily="34" charset="0"/>
              </a:rPr>
              <a:t>projekta</a:t>
            </a:r>
            <a:r>
              <a:rPr lang="en-US" b="1" dirty="0" smtClean="0">
                <a:latin typeface="Segoe UI" pitchFamily="34" charset="0"/>
                <a:cs typeface="Segoe UI" pitchFamily="34" charset="0"/>
              </a:rPr>
              <a:t>, </a:t>
            </a:r>
            <a:r>
              <a:rPr lang="en-US" b="1" dirty="0" err="1" smtClean="0">
                <a:latin typeface="Segoe UI" pitchFamily="34" charset="0"/>
                <a:cs typeface="Segoe UI" pitchFamily="34" charset="0"/>
              </a:rPr>
              <a:t>i</a:t>
            </a:r>
            <a:r>
              <a:rPr lang="en-US" b="1" dirty="0" smtClean="0">
                <a:latin typeface="Segoe UI" pitchFamily="34" charset="0"/>
                <a:cs typeface="Segoe UI" pitchFamily="34" charset="0"/>
              </a:rPr>
              <a:t> da se </a:t>
            </a:r>
            <a:r>
              <a:rPr lang="en-US" b="1" dirty="0" err="1" smtClean="0">
                <a:latin typeface="Segoe UI" pitchFamily="34" charset="0"/>
                <a:cs typeface="Segoe UI" pitchFamily="34" charset="0"/>
              </a:rPr>
              <a:t>na</a:t>
            </a:r>
            <a:r>
              <a:rPr lang="en-US" b="1" dirty="0" smtClean="0">
                <a:latin typeface="Segoe UI" pitchFamily="34" charset="0"/>
                <a:cs typeface="Segoe UI" pitchFamily="34" charset="0"/>
              </a:rPr>
              <a:t> </a:t>
            </a:r>
            <a:r>
              <a:rPr lang="en-US" b="1" dirty="0" err="1" smtClean="0">
                <a:latin typeface="Segoe UI" pitchFamily="34" charset="0"/>
                <a:cs typeface="Segoe UI" pitchFamily="34" charset="0"/>
              </a:rPr>
              <a:t>osnovu</a:t>
            </a:r>
            <a:r>
              <a:rPr lang="en-US" b="1" dirty="0" smtClean="0">
                <a:latin typeface="Segoe UI" pitchFamily="34" charset="0"/>
                <a:cs typeface="Segoe UI" pitchFamily="34" charset="0"/>
              </a:rPr>
              <a:t> </a:t>
            </a:r>
            <a:r>
              <a:rPr lang="en-US" b="1" dirty="0" err="1" smtClean="0">
                <a:latin typeface="Segoe UI" pitchFamily="34" charset="0"/>
                <a:cs typeface="Segoe UI" pitchFamily="34" charset="0"/>
              </a:rPr>
              <a:t>uspoređivanja</a:t>
            </a:r>
            <a:r>
              <a:rPr lang="en-US" b="1" dirty="0" smtClean="0">
                <a:latin typeface="Segoe UI" pitchFamily="34" charset="0"/>
                <a:cs typeface="Segoe UI" pitchFamily="34" charset="0"/>
              </a:rPr>
              <a:t> </a:t>
            </a:r>
            <a:r>
              <a:rPr lang="en-US" b="1" dirty="0" err="1" smtClean="0">
                <a:latin typeface="Segoe UI" pitchFamily="34" charset="0"/>
                <a:cs typeface="Segoe UI" pitchFamily="34" charset="0"/>
              </a:rPr>
              <a:t>ukupnih</a:t>
            </a:r>
            <a:r>
              <a:rPr lang="en-US" b="1" dirty="0" smtClean="0">
                <a:latin typeface="Segoe UI" pitchFamily="34" charset="0"/>
                <a:cs typeface="Segoe UI" pitchFamily="34" charset="0"/>
              </a:rPr>
              <a:t> </a:t>
            </a:r>
            <a:r>
              <a:rPr lang="en-US" b="1" dirty="0" err="1" smtClean="0">
                <a:latin typeface="Segoe UI" pitchFamily="34" charset="0"/>
                <a:cs typeface="Segoe UI" pitchFamily="34" charset="0"/>
              </a:rPr>
              <a:t>koristi</a:t>
            </a:r>
            <a:r>
              <a:rPr lang="en-US" b="1" dirty="0" smtClean="0">
                <a:latin typeface="Segoe UI" pitchFamily="34" charset="0"/>
                <a:cs typeface="Segoe UI" pitchFamily="34" charset="0"/>
              </a:rPr>
              <a:t> </a:t>
            </a:r>
            <a:r>
              <a:rPr lang="en-US" b="1" dirty="0" err="1" smtClean="0">
                <a:latin typeface="Segoe UI" pitchFamily="34" charset="0"/>
                <a:cs typeface="Segoe UI" pitchFamily="34" charset="0"/>
              </a:rPr>
              <a:t>i</a:t>
            </a:r>
            <a:r>
              <a:rPr lang="en-US" b="1" dirty="0" smtClean="0">
                <a:latin typeface="Segoe UI" pitchFamily="34" charset="0"/>
                <a:cs typeface="Segoe UI" pitchFamily="34" charset="0"/>
              </a:rPr>
              <a:t> </a:t>
            </a:r>
            <a:r>
              <a:rPr lang="en-US" b="1" dirty="0" err="1" smtClean="0">
                <a:latin typeface="Segoe UI" pitchFamily="34" charset="0"/>
                <a:cs typeface="Segoe UI" pitchFamily="34" charset="0"/>
              </a:rPr>
              <a:t>troškova</a:t>
            </a:r>
            <a:r>
              <a:rPr lang="en-US" b="1" dirty="0" smtClean="0">
                <a:latin typeface="Segoe UI" pitchFamily="34" charset="0"/>
                <a:cs typeface="Segoe UI" pitchFamily="34" charset="0"/>
              </a:rPr>
              <a:t> </a:t>
            </a:r>
            <a:r>
              <a:rPr lang="en-US" b="1" dirty="0" err="1" smtClean="0">
                <a:latin typeface="Segoe UI" pitchFamily="34" charset="0"/>
                <a:cs typeface="Segoe UI" pitchFamily="34" charset="0"/>
              </a:rPr>
              <a:t>ocijeni</a:t>
            </a:r>
            <a:r>
              <a:rPr lang="en-US" b="1" dirty="0" smtClean="0">
                <a:latin typeface="Segoe UI" pitchFamily="34" charset="0"/>
                <a:cs typeface="Segoe UI" pitchFamily="34" charset="0"/>
              </a:rPr>
              <a:t> </a:t>
            </a:r>
            <a:r>
              <a:rPr lang="en-US" b="1" dirty="0" err="1" smtClean="0">
                <a:latin typeface="Segoe UI" pitchFamily="34" charset="0"/>
                <a:cs typeface="Segoe UI" pitchFamily="34" charset="0"/>
              </a:rPr>
              <a:t>aljanost</a:t>
            </a:r>
            <a:r>
              <a:rPr lang="en-US" b="1" dirty="0" smtClean="0">
                <a:latin typeface="Segoe UI" pitchFamily="34" charset="0"/>
                <a:cs typeface="Segoe UI" pitchFamily="34" charset="0"/>
              </a:rPr>
              <a:t>, </a:t>
            </a:r>
            <a:r>
              <a:rPr lang="en-US" b="1" dirty="0" err="1" smtClean="0">
                <a:latin typeface="Segoe UI" pitchFamily="34" charset="0"/>
                <a:cs typeface="Segoe UI" pitchFamily="34" charset="0"/>
              </a:rPr>
              <a:t>odnosno</a:t>
            </a:r>
            <a:r>
              <a:rPr lang="en-US" b="1" dirty="0" smtClean="0">
                <a:latin typeface="Segoe UI" pitchFamily="34" charset="0"/>
                <a:cs typeface="Segoe UI" pitchFamily="34" charset="0"/>
              </a:rPr>
              <a:t> </a:t>
            </a:r>
            <a:r>
              <a:rPr lang="en-US" b="1" dirty="0" err="1" smtClean="0">
                <a:latin typeface="Segoe UI" pitchFamily="34" charset="0"/>
                <a:cs typeface="Segoe UI" pitchFamily="34" charset="0"/>
              </a:rPr>
              <a:t>rentabilnost</a:t>
            </a:r>
            <a:r>
              <a:rPr lang="en-US" b="1" dirty="0" smtClean="0">
                <a:latin typeface="Segoe UI" pitchFamily="34" charset="0"/>
                <a:cs typeface="Segoe UI" pitchFamily="34" charset="0"/>
              </a:rPr>
              <a:t> </a:t>
            </a:r>
            <a:r>
              <a:rPr lang="en-US" b="1" dirty="0" err="1" smtClean="0">
                <a:latin typeface="Segoe UI" pitchFamily="34" charset="0"/>
                <a:cs typeface="Segoe UI" pitchFamily="34" charset="0"/>
              </a:rPr>
              <a:t>promatranog</a:t>
            </a:r>
            <a:r>
              <a:rPr lang="en-US" b="1" dirty="0" smtClean="0">
                <a:latin typeface="Segoe UI" pitchFamily="34" charset="0"/>
                <a:cs typeface="Segoe UI" pitchFamily="34" charset="0"/>
              </a:rPr>
              <a:t> </a:t>
            </a:r>
            <a:r>
              <a:rPr lang="en-US" b="1" dirty="0" err="1" smtClean="0">
                <a:latin typeface="Segoe UI" pitchFamily="34" charset="0"/>
                <a:cs typeface="Segoe UI" pitchFamily="34" charset="0"/>
              </a:rPr>
              <a:t>projekta</a:t>
            </a:r>
            <a:r>
              <a:rPr lang="en-US" b="1" dirty="0" smtClean="0">
                <a:latin typeface="Segoe UI" pitchFamily="34" charset="0"/>
                <a:cs typeface="Segoe UI" pitchFamily="34" charset="0"/>
              </a:rPr>
              <a:t>.                                                                                                      </a:t>
            </a:r>
            <a:endParaRPr lang="hr-HR" b="1" dirty="0" smtClean="0">
              <a:latin typeface="Segoe UI" pitchFamily="34" charset="0"/>
              <a:cs typeface="Segoe UI" pitchFamily="34" charset="0"/>
            </a:endParaRPr>
          </a:p>
          <a:p>
            <a:r>
              <a:rPr lang="en-US" dirty="0" err="1" smtClean="0">
                <a:latin typeface="Segoe UI" pitchFamily="34" charset="0"/>
                <a:cs typeface="Segoe UI" pitchFamily="34" charset="0"/>
              </a:rPr>
              <a:t>Naravno</a:t>
            </a:r>
            <a:r>
              <a:rPr lang="en-US" dirty="0" smtClean="0">
                <a:latin typeface="Segoe UI" pitchFamily="34" charset="0"/>
                <a:cs typeface="Segoe UI" pitchFamily="34" charset="0"/>
              </a:rPr>
              <a:t> </a:t>
            </a:r>
            <a:r>
              <a:rPr lang="en-US" dirty="0" err="1" smtClean="0">
                <a:latin typeface="Segoe UI" pitchFamily="34" charset="0"/>
                <a:cs typeface="Segoe UI" pitchFamily="34" charset="0"/>
              </a:rPr>
              <a:t>samo</a:t>
            </a:r>
            <a:r>
              <a:rPr lang="en-US" dirty="0" smtClean="0">
                <a:latin typeface="Segoe UI" pitchFamily="34" charset="0"/>
                <a:cs typeface="Segoe UI" pitchFamily="34" charset="0"/>
              </a:rPr>
              <a:t> </a:t>
            </a:r>
            <a:r>
              <a:rPr lang="en-US" dirty="0" err="1" smtClean="0">
                <a:latin typeface="Segoe UI" pitchFamily="34" charset="0"/>
                <a:cs typeface="Segoe UI" pitchFamily="34" charset="0"/>
              </a:rPr>
              <a:t>oni</a:t>
            </a:r>
            <a:r>
              <a:rPr lang="en-US" dirty="0" smtClean="0">
                <a:latin typeface="Segoe UI" pitchFamily="34" charset="0"/>
                <a:cs typeface="Segoe UI" pitchFamily="34" charset="0"/>
              </a:rPr>
              <a:t> </a:t>
            </a:r>
            <a:r>
              <a:rPr lang="en-US" dirty="0" err="1" smtClean="0">
                <a:latin typeface="Segoe UI" pitchFamily="34" charset="0"/>
                <a:cs typeface="Segoe UI" pitchFamily="34" charset="0"/>
              </a:rPr>
              <a:t>projekti</a:t>
            </a:r>
            <a:r>
              <a:rPr lang="en-US" dirty="0" smtClean="0">
                <a:latin typeface="Segoe UI" pitchFamily="34" charset="0"/>
                <a:cs typeface="Segoe UI" pitchFamily="34" charset="0"/>
              </a:rPr>
              <a:t> </a:t>
            </a:r>
            <a:r>
              <a:rPr lang="en-US" dirty="0" err="1" smtClean="0">
                <a:latin typeface="Segoe UI" pitchFamily="34" charset="0"/>
                <a:cs typeface="Segoe UI" pitchFamily="34" charset="0"/>
              </a:rPr>
              <a:t>kod</a:t>
            </a:r>
            <a:r>
              <a:rPr lang="en-US" dirty="0" smtClean="0">
                <a:latin typeface="Segoe UI" pitchFamily="34" charset="0"/>
                <a:cs typeface="Segoe UI" pitchFamily="34" charset="0"/>
              </a:rPr>
              <a:t> </a:t>
            </a:r>
            <a:r>
              <a:rPr lang="en-US" dirty="0" err="1" smtClean="0">
                <a:latin typeface="Segoe UI" pitchFamily="34" charset="0"/>
                <a:cs typeface="Segoe UI" pitchFamily="34" charset="0"/>
              </a:rPr>
              <a:t>kojih</a:t>
            </a:r>
            <a:r>
              <a:rPr lang="en-US" dirty="0" smtClean="0">
                <a:latin typeface="Segoe UI" pitchFamily="34" charset="0"/>
                <a:cs typeface="Segoe UI" pitchFamily="34" charset="0"/>
              </a:rPr>
              <a:t> </a:t>
            </a:r>
            <a:r>
              <a:rPr lang="en-US" dirty="0" err="1" smtClean="0">
                <a:latin typeface="Segoe UI" pitchFamily="34" charset="0"/>
                <a:cs typeface="Segoe UI" pitchFamily="34" charset="0"/>
              </a:rPr>
              <a:t>ukupne</a:t>
            </a:r>
            <a:r>
              <a:rPr lang="en-US" dirty="0" smtClean="0">
                <a:latin typeface="Segoe UI" pitchFamily="34" charset="0"/>
                <a:cs typeface="Segoe UI" pitchFamily="34" charset="0"/>
              </a:rPr>
              <a:t> </a:t>
            </a:r>
            <a:r>
              <a:rPr lang="en-US" dirty="0" err="1" smtClean="0">
                <a:latin typeface="Segoe UI" pitchFamily="34" charset="0"/>
                <a:cs typeface="Segoe UI" pitchFamily="34" charset="0"/>
              </a:rPr>
              <a:t>koristi</a:t>
            </a:r>
            <a:r>
              <a:rPr lang="en-US" dirty="0" smtClean="0">
                <a:latin typeface="Segoe UI" pitchFamily="34" charset="0"/>
                <a:cs typeface="Segoe UI" pitchFamily="34" charset="0"/>
              </a:rPr>
              <a:t> </a:t>
            </a:r>
            <a:r>
              <a:rPr lang="en-US" dirty="0" err="1" smtClean="0">
                <a:latin typeface="Segoe UI" pitchFamily="34" charset="0"/>
                <a:cs typeface="Segoe UI" pitchFamily="34" charset="0"/>
              </a:rPr>
              <a:t>nadmašuju</a:t>
            </a:r>
            <a:r>
              <a:rPr lang="en-US" dirty="0" smtClean="0">
                <a:latin typeface="Segoe UI" pitchFamily="34" charset="0"/>
                <a:cs typeface="Segoe UI" pitchFamily="34" charset="0"/>
              </a:rPr>
              <a:t> </a:t>
            </a:r>
            <a:r>
              <a:rPr lang="en-US" dirty="0" err="1" smtClean="0">
                <a:latin typeface="Segoe UI" pitchFamily="34" charset="0"/>
                <a:cs typeface="Segoe UI" pitchFamily="34" charset="0"/>
              </a:rPr>
              <a:t>ukupne</a:t>
            </a:r>
            <a:r>
              <a:rPr lang="en-US" dirty="0" smtClean="0">
                <a:latin typeface="Segoe UI" pitchFamily="34" charset="0"/>
                <a:cs typeface="Segoe UI" pitchFamily="34" charset="0"/>
              </a:rPr>
              <a:t> </a:t>
            </a:r>
            <a:r>
              <a:rPr lang="en-US" dirty="0" err="1" smtClean="0">
                <a:latin typeface="Segoe UI" pitchFamily="34" charset="0"/>
                <a:cs typeface="Segoe UI" pitchFamily="34" charset="0"/>
              </a:rPr>
              <a:t>troškove</a:t>
            </a:r>
            <a:r>
              <a:rPr lang="en-US" dirty="0" smtClean="0">
                <a:latin typeface="Segoe UI" pitchFamily="34" charset="0"/>
                <a:cs typeface="Segoe UI" pitchFamily="34" charset="0"/>
              </a:rPr>
              <a:t>, </a:t>
            </a:r>
            <a:r>
              <a:rPr lang="en-US" dirty="0" err="1" smtClean="0">
                <a:latin typeface="Segoe UI" pitchFamily="34" charset="0"/>
                <a:cs typeface="Segoe UI" pitchFamily="34" charset="0"/>
              </a:rPr>
              <a:t>mogu</a:t>
            </a:r>
            <a:r>
              <a:rPr lang="en-US" dirty="0" smtClean="0">
                <a:latin typeface="Segoe UI" pitchFamily="34" charset="0"/>
                <a:cs typeface="Segoe UI" pitchFamily="34" charset="0"/>
              </a:rPr>
              <a:t> </a:t>
            </a:r>
            <a:r>
              <a:rPr lang="en-US" dirty="0" err="1" smtClean="0">
                <a:latin typeface="Segoe UI" pitchFamily="34" charset="0"/>
                <a:cs typeface="Segoe UI" pitchFamily="34" charset="0"/>
              </a:rPr>
              <a:t>biti</a:t>
            </a:r>
            <a:r>
              <a:rPr lang="en-US" dirty="0" smtClean="0">
                <a:latin typeface="Segoe UI" pitchFamily="34" charset="0"/>
                <a:cs typeface="Segoe UI" pitchFamily="34" charset="0"/>
              </a:rPr>
              <a:t> </a:t>
            </a:r>
            <a:r>
              <a:rPr lang="en-US" dirty="0" err="1" smtClean="0">
                <a:latin typeface="Segoe UI" pitchFamily="34" charset="0"/>
                <a:cs typeface="Segoe UI" pitchFamily="34" charset="0"/>
              </a:rPr>
              <a:t>ocjenjivani</a:t>
            </a:r>
            <a:r>
              <a:rPr lang="en-US" dirty="0" smtClean="0">
                <a:latin typeface="Segoe UI" pitchFamily="34" charset="0"/>
                <a:cs typeface="Segoe UI" pitchFamily="34" charset="0"/>
              </a:rPr>
              <a:t> </a:t>
            </a:r>
            <a:r>
              <a:rPr lang="en-US" dirty="0" err="1" smtClean="0">
                <a:latin typeface="Segoe UI" pitchFamily="34" charset="0"/>
                <a:cs typeface="Segoe UI" pitchFamily="34" charset="0"/>
              </a:rPr>
              <a:t>prihvatljivim</a:t>
            </a:r>
            <a:r>
              <a:rPr lang="en-US" dirty="0" smtClean="0">
                <a:latin typeface="Segoe UI" pitchFamily="34" charset="0"/>
                <a:cs typeface="Segoe UI" pitchFamily="34" charset="0"/>
              </a:rPr>
              <a:t> </a:t>
            </a:r>
            <a:r>
              <a:rPr lang="en-US" dirty="0" err="1" smtClean="0">
                <a:latin typeface="Segoe UI" pitchFamily="34" charset="0"/>
                <a:cs typeface="Segoe UI" pitchFamily="34" charset="0"/>
              </a:rPr>
              <a:t>za</a:t>
            </a:r>
            <a:r>
              <a:rPr lang="en-US" dirty="0" smtClean="0">
                <a:latin typeface="Segoe UI" pitchFamily="34" charset="0"/>
                <a:cs typeface="Segoe UI" pitchFamily="34" charset="0"/>
              </a:rPr>
              <a:t> </a:t>
            </a:r>
            <a:r>
              <a:rPr lang="en-US" dirty="0" err="1" smtClean="0">
                <a:latin typeface="Segoe UI" pitchFamily="34" charset="0"/>
                <a:cs typeface="Segoe UI" pitchFamily="34" charset="0"/>
              </a:rPr>
              <a:t>realizaciju</a:t>
            </a:r>
            <a:r>
              <a:rPr lang="en-US" dirty="0" smtClean="0">
                <a:latin typeface="Segoe UI" pitchFamily="34" charset="0"/>
                <a:cs typeface="Segoe UI" pitchFamily="34" charset="0"/>
              </a:rPr>
              <a:t>. </a:t>
            </a:r>
            <a:r>
              <a:rPr lang="en-US" dirty="0" err="1" smtClean="0">
                <a:latin typeface="Segoe UI" pitchFamily="34" charset="0"/>
                <a:cs typeface="Segoe UI" pitchFamily="34" charset="0"/>
              </a:rPr>
              <a:t>Konačna</a:t>
            </a:r>
            <a:r>
              <a:rPr lang="en-US" dirty="0" smtClean="0">
                <a:latin typeface="Segoe UI" pitchFamily="34" charset="0"/>
                <a:cs typeface="Segoe UI" pitchFamily="34" charset="0"/>
              </a:rPr>
              <a:t> </a:t>
            </a:r>
            <a:r>
              <a:rPr lang="en-US" dirty="0" err="1" smtClean="0">
                <a:latin typeface="Segoe UI" pitchFamily="34" charset="0"/>
                <a:cs typeface="Segoe UI" pitchFamily="34" charset="0"/>
              </a:rPr>
              <a:t>ocjena</a:t>
            </a:r>
            <a:r>
              <a:rPr lang="en-US" dirty="0" smtClean="0">
                <a:latin typeface="Segoe UI" pitchFamily="34" charset="0"/>
                <a:cs typeface="Segoe UI" pitchFamily="34" charset="0"/>
              </a:rPr>
              <a:t> </a:t>
            </a:r>
            <a:r>
              <a:rPr lang="en-US" dirty="0" err="1" smtClean="0">
                <a:latin typeface="Segoe UI" pitchFamily="34" charset="0"/>
                <a:cs typeface="Segoe UI" pitchFamily="34" charset="0"/>
              </a:rPr>
              <a:t>zavisi</a:t>
            </a:r>
            <a:r>
              <a:rPr lang="en-US" dirty="0" smtClean="0">
                <a:latin typeface="Segoe UI" pitchFamily="34" charset="0"/>
                <a:cs typeface="Segoe UI" pitchFamily="34" charset="0"/>
              </a:rPr>
              <a:t> od </a:t>
            </a:r>
            <a:r>
              <a:rPr lang="en-US" dirty="0" err="1" smtClean="0">
                <a:latin typeface="Segoe UI" pitchFamily="34" charset="0"/>
                <a:cs typeface="Segoe UI" pitchFamily="34" charset="0"/>
              </a:rPr>
              <a:t>vrste</a:t>
            </a:r>
            <a:r>
              <a:rPr lang="en-US" dirty="0" smtClean="0">
                <a:latin typeface="Segoe UI" pitchFamily="34" charset="0"/>
                <a:cs typeface="Segoe UI" pitchFamily="34" charset="0"/>
              </a:rPr>
              <a:t> </a:t>
            </a:r>
            <a:r>
              <a:rPr lang="en-US" dirty="0" err="1" smtClean="0">
                <a:latin typeface="Segoe UI" pitchFamily="34" charset="0"/>
                <a:cs typeface="Segoe UI" pitchFamily="34" charset="0"/>
              </a:rPr>
              <a:t>investicijskih</a:t>
            </a:r>
            <a:r>
              <a:rPr lang="en-US" dirty="0" smtClean="0">
                <a:latin typeface="Segoe UI" pitchFamily="34" charset="0"/>
                <a:cs typeface="Segoe UI" pitchFamily="34" charset="0"/>
              </a:rPr>
              <a:t> </a:t>
            </a:r>
            <a:r>
              <a:rPr lang="en-US" dirty="0" err="1" smtClean="0">
                <a:latin typeface="Segoe UI" pitchFamily="34" charset="0"/>
                <a:cs typeface="Segoe UI" pitchFamily="34" charset="0"/>
              </a:rPr>
              <a:t>projekata</a:t>
            </a:r>
            <a:r>
              <a:rPr lang="en-US" dirty="0" smtClean="0">
                <a:latin typeface="Segoe UI" pitchFamily="34" charset="0"/>
                <a:cs typeface="Segoe UI" pitchFamily="34" charset="0"/>
              </a:rPr>
              <a:t> </a:t>
            </a:r>
            <a:r>
              <a:rPr lang="en-US" dirty="0" err="1" smtClean="0">
                <a:latin typeface="Segoe UI" pitchFamily="34" charset="0"/>
                <a:cs typeface="Segoe UI" pitchFamily="34" charset="0"/>
              </a:rPr>
              <a:t>koji</a:t>
            </a:r>
            <a:r>
              <a:rPr lang="en-US" dirty="0" smtClean="0">
                <a:latin typeface="Segoe UI" pitchFamily="34" charset="0"/>
                <a:cs typeface="Segoe UI" pitchFamily="34" charset="0"/>
              </a:rPr>
              <a:t> se </a:t>
            </a:r>
            <a:r>
              <a:rPr lang="en-US" dirty="0" err="1" smtClean="0">
                <a:latin typeface="Segoe UI" pitchFamily="34" charset="0"/>
                <a:cs typeface="Segoe UI" pitchFamily="34" charset="0"/>
              </a:rPr>
              <a:t>ocjenjuju</a:t>
            </a:r>
            <a:r>
              <a:rPr lang="en-US" dirty="0" smtClean="0">
                <a:latin typeface="Segoe UI" pitchFamily="34" charset="0"/>
                <a:cs typeface="Segoe UI" pitchFamily="34" charset="0"/>
              </a:rPr>
              <a:t> </a:t>
            </a:r>
            <a:r>
              <a:rPr lang="en-US" dirty="0" err="1" smtClean="0">
                <a:latin typeface="Segoe UI" pitchFamily="34" charset="0"/>
                <a:cs typeface="Segoe UI" pitchFamily="34" charset="0"/>
              </a:rPr>
              <a:t>i</a:t>
            </a:r>
            <a:r>
              <a:rPr lang="en-US" dirty="0" smtClean="0">
                <a:latin typeface="Segoe UI" pitchFamily="34" charset="0"/>
                <a:cs typeface="Segoe UI" pitchFamily="34" charset="0"/>
              </a:rPr>
              <a:t> </a:t>
            </a:r>
            <a:r>
              <a:rPr lang="en-US" dirty="0" err="1" smtClean="0">
                <a:latin typeface="Segoe UI" pitchFamily="34" charset="0"/>
                <a:cs typeface="Segoe UI" pitchFamily="34" charset="0"/>
              </a:rPr>
              <a:t>primjenjenih</a:t>
            </a:r>
            <a:r>
              <a:rPr lang="en-US" dirty="0" smtClean="0">
                <a:latin typeface="Segoe UI" pitchFamily="34" charset="0"/>
                <a:cs typeface="Segoe UI" pitchFamily="34" charset="0"/>
              </a:rPr>
              <a:t> </a:t>
            </a:r>
            <a:r>
              <a:rPr lang="en-US" dirty="0" err="1" smtClean="0">
                <a:latin typeface="Segoe UI" pitchFamily="34" charset="0"/>
                <a:cs typeface="Segoe UI" pitchFamily="34" charset="0"/>
              </a:rPr>
              <a:t>kriterija</a:t>
            </a:r>
            <a:r>
              <a:rPr lang="en-US" dirty="0" smtClean="0">
                <a:latin typeface="Segoe UI" pitchFamily="34" charset="0"/>
                <a:cs typeface="Segoe UI" pitchFamily="34" charset="0"/>
              </a:rPr>
              <a:t> </a:t>
            </a:r>
            <a:r>
              <a:rPr lang="en-US" dirty="0" err="1" smtClean="0">
                <a:latin typeface="Segoe UI" pitchFamily="34" charset="0"/>
                <a:cs typeface="Segoe UI" pitchFamily="34" charset="0"/>
              </a:rPr>
              <a:t>za</a:t>
            </a:r>
            <a:r>
              <a:rPr lang="en-US" dirty="0" smtClean="0">
                <a:latin typeface="Segoe UI" pitchFamily="34" charset="0"/>
                <a:cs typeface="Segoe UI" pitchFamily="34" charset="0"/>
              </a:rPr>
              <a:t> </a:t>
            </a:r>
            <a:r>
              <a:rPr lang="en-US" dirty="0" err="1" smtClean="0">
                <a:latin typeface="Segoe UI" pitchFamily="34" charset="0"/>
                <a:cs typeface="Segoe UI" pitchFamily="34" charset="0"/>
              </a:rPr>
              <a:t>ocjenu</a:t>
            </a:r>
            <a:r>
              <a:rPr lang="en-US" dirty="0" smtClean="0">
                <a:latin typeface="Segoe UI" pitchFamily="34" charset="0"/>
                <a:cs typeface="Segoe UI" pitchFamily="34" charset="0"/>
              </a:rPr>
              <a:t>.</a:t>
            </a:r>
            <a:endParaRPr lang="hr-HR" dirty="0" smtClean="0">
              <a:latin typeface="Segoe UI" pitchFamily="34" charset="0"/>
              <a:cs typeface="Segoe UI" pitchFamily="34" charset="0"/>
            </a:endParaRPr>
          </a:p>
          <a:p>
            <a:r>
              <a:rPr lang="en-US" dirty="0" smtClean="0">
                <a:latin typeface="Segoe UI" pitchFamily="34" charset="0"/>
                <a:cs typeface="Segoe UI" pitchFamily="34" charset="0"/>
              </a:rPr>
              <a:t> </a:t>
            </a:r>
            <a:endParaRPr lang="hr-HR" dirty="0" smtClean="0">
              <a:latin typeface="Segoe UI" pitchFamily="34" charset="0"/>
              <a:cs typeface="Segoe UI" pitchFamily="34" charset="0"/>
            </a:endParaRPr>
          </a:p>
          <a:p>
            <a:r>
              <a:rPr lang="en-US" dirty="0" smtClean="0">
                <a:latin typeface="Segoe UI" pitchFamily="34" charset="0"/>
                <a:cs typeface="Segoe UI" pitchFamily="34" charset="0"/>
              </a:rPr>
              <a:t>Cost-benefit </a:t>
            </a:r>
            <a:r>
              <a:rPr lang="en-US" dirty="0" err="1" smtClean="0">
                <a:latin typeface="Segoe UI" pitchFamily="34" charset="0"/>
                <a:cs typeface="Segoe UI" pitchFamily="34" charset="0"/>
              </a:rPr>
              <a:t>analiza</a:t>
            </a:r>
            <a:r>
              <a:rPr lang="en-US" dirty="0" smtClean="0">
                <a:latin typeface="Segoe UI" pitchFamily="34" charset="0"/>
                <a:cs typeface="Segoe UI" pitchFamily="34" charset="0"/>
              </a:rPr>
              <a:t> </a:t>
            </a:r>
            <a:r>
              <a:rPr lang="en-US" dirty="0" err="1" smtClean="0">
                <a:latin typeface="Segoe UI" pitchFamily="34" charset="0"/>
                <a:cs typeface="Segoe UI" pitchFamily="34" charset="0"/>
              </a:rPr>
              <a:t>predstavlja</a:t>
            </a:r>
            <a:r>
              <a:rPr lang="en-US" dirty="0" smtClean="0">
                <a:latin typeface="Segoe UI" pitchFamily="34" charset="0"/>
                <a:cs typeface="Segoe UI" pitchFamily="34" charset="0"/>
              </a:rPr>
              <a:t> </a:t>
            </a:r>
            <a:r>
              <a:rPr lang="en-US" dirty="0" err="1" smtClean="0">
                <a:latin typeface="Segoe UI" pitchFamily="34" charset="0"/>
                <a:cs typeface="Segoe UI" pitchFamily="34" charset="0"/>
              </a:rPr>
              <a:t>metodu</a:t>
            </a:r>
            <a:r>
              <a:rPr lang="en-US" dirty="0" smtClean="0">
                <a:latin typeface="Segoe UI" pitchFamily="34" charset="0"/>
                <a:cs typeface="Segoe UI" pitchFamily="34" charset="0"/>
              </a:rPr>
              <a:t> </a:t>
            </a:r>
            <a:r>
              <a:rPr lang="en-US" dirty="0" err="1" smtClean="0">
                <a:latin typeface="Segoe UI" pitchFamily="34" charset="0"/>
                <a:cs typeface="Segoe UI" pitchFamily="34" charset="0"/>
              </a:rPr>
              <a:t>koja</a:t>
            </a:r>
            <a:r>
              <a:rPr lang="en-US" dirty="0" smtClean="0">
                <a:latin typeface="Segoe UI" pitchFamily="34" charset="0"/>
                <a:cs typeface="Segoe UI" pitchFamily="34" charset="0"/>
              </a:rPr>
              <a:t> </a:t>
            </a:r>
            <a:r>
              <a:rPr lang="en-US" dirty="0" err="1" smtClean="0">
                <a:latin typeface="Segoe UI" pitchFamily="34" charset="0"/>
                <a:cs typeface="Segoe UI" pitchFamily="34" charset="0"/>
              </a:rPr>
              <a:t>omogućava</a:t>
            </a:r>
            <a:r>
              <a:rPr lang="en-US" dirty="0" smtClean="0">
                <a:latin typeface="Segoe UI" pitchFamily="34" charset="0"/>
                <a:cs typeface="Segoe UI" pitchFamily="34" charset="0"/>
              </a:rPr>
              <a:t> </a:t>
            </a:r>
            <a:r>
              <a:rPr lang="en-US" dirty="0" err="1" smtClean="0">
                <a:latin typeface="Segoe UI" pitchFamily="34" charset="0"/>
                <a:cs typeface="Segoe UI" pitchFamily="34" charset="0"/>
              </a:rPr>
              <a:t>odlučivanje</a:t>
            </a:r>
            <a:r>
              <a:rPr lang="en-US" dirty="0" smtClean="0">
                <a:latin typeface="Segoe UI" pitchFamily="34" charset="0"/>
                <a:cs typeface="Segoe UI" pitchFamily="34" charset="0"/>
              </a:rPr>
              <a:t> o </a:t>
            </a:r>
            <a:r>
              <a:rPr lang="en-US" dirty="0" err="1" smtClean="0">
                <a:latin typeface="Segoe UI" pitchFamily="34" charset="0"/>
                <a:cs typeface="Segoe UI" pitchFamily="34" charset="0"/>
              </a:rPr>
              <a:t>izboru</a:t>
            </a:r>
            <a:r>
              <a:rPr lang="en-US" dirty="0" smtClean="0">
                <a:latin typeface="Segoe UI" pitchFamily="34" charset="0"/>
                <a:cs typeface="Segoe UI" pitchFamily="34" charset="0"/>
              </a:rPr>
              <a:t> </a:t>
            </a:r>
            <a:r>
              <a:rPr lang="en-US" dirty="0" err="1" smtClean="0">
                <a:latin typeface="Segoe UI" pitchFamily="34" charset="0"/>
                <a:cs typeface="Segoe UI" pitchFamily="34" charset="0"/>
              </a:rPr>
              <a:t>između</a:t>
            </a:r>
            <a:r>
              <a:rPr lang="en-US" dirty="0" smtClean="0">
                <a:latin typeface="Segoe UI" pitchFamily="34" charset="0"/>
                <a:cs typeface="Segoe UI" pitchFamily="34" charset="0"/>
              </a:rPr>
              <a:t> </a:t>
            </a:r>
            <a:r>
              <a:rPr lang="en-US" dirty="0" err="1" smtClean="0">
                <a:latin typeface="Segoe UI" pitchFamily="34" charset="0"/>
                <a:cs typeface="Segoe UI" pitchFamily="34" charset="0"/>
              </a:rPr>
              <a:t>različitih</a:t>
            </a:r>
            <a:r>
              <a:rPr lang="en-US" dirty="0" smtClean="0">
                <a:latin typeface="Segoe UI" pitchFamily="34" charset="0"/>
                <a:cs typeface="Segoe UI" pitchFamily="34" charset="0"/>
              </a:rPr>
              <a:t> </a:t>
            </a:r>
            <a:r>
              <a:rPr lang="en-US" dirty="0" err="1" smtClean="0">
                <a:latin typeface="Segoe UI" pitchFamily="34" charset="0"/>
                <a:cs typeface="Segoe UI" pitchFamily="34" charset="0"/>
              </a:rPr>
              <a:t>oblika</a:t>
            </a:r>
            <a:r>
              <a:rPr lang="en-US" dirty="0" smtClean="0">
                <a:latin typeface="Segoe UI" pitchFamily="34" charset="0"/>
                <a:cs typeface="Segoe UI" pitchFamily="34" charset="0"/>
              </a:rPr>
              <a:t> </a:t>
            </a:r>
            <a:r>
              <a:rPr lang="en-US" dirty="0" err="1" smtClean="0">
                <a:latin typeface="Segoe UI" pitchFamily="34" charset="0"/>
                <a:cs typeface="Segoe UI" pitchFamily="34" charset="0"/>
              </a:rPr>
              <a:t>korištenja</a:t>
            </a:r>
            <a:r>
              <a:rPr lang="en-US" dirty="0" smtClean="0">
                <a:latin typeface="Segoe UI" pitchFamily="34" charset="0"/>
                <a:cs typeface="Segoe UI" pitchFamily="34" charset="0"/>
              </a:rPr>
              <a:t> </a:t>
            </a:r>
            <a:r>
              <a:rPr lang="en-US" dirty="0" err="1" smtClean="0">
                <a:latin typeface="Segoe UI" pitchFamily="34" charset="0"/>
                <a:cs typeface="Segoe UI" pitchFamily="34" charset="0"/>
              </a:rPr>
              <a:t>resursa</a:t>
            </a:r>
            <a:r>
              <a:rPr lang="en-US" dirty="0" smtClean="0">
                <a:latin typeface="Segoe UI" pitchFamily="34" charset="0"/>
                <a:cs typeface="Segoe UI" pitchFamily="34" charset="0"/>
              </a:rPr>
              <a:t> </a:t>
            </a:r>
            <a:r>
              <a:rPr lang="en-US" dirty="0" err="1" smtClean="0">
                <a:latin typeface="Segoe UI" pitchFamily="34" charset="0"/>
                <a:cs typeface="Segoe UI" pitchFamily="34" charset="0"/>
              </a:rPr>
              <a:t>i</a:t>
            </a:r>
            <a:r>
              <a:rPr lang="en-US" dirty="0" smtClean="0">
                <a:latin typeface="Segoe UI" pitchFamily="34" charset="0"/>
                <a:cs typeface="Segoe UI" pitchFamily="34" charset="0"/>
              </a:rPr>
              <a:t>  </a:t>
            </a:r>
            <a:r>
              <a:rPr lang="en-US" dirty="0" err="1" smtClean="0">
                <a:latin typeface="Segoe UI" pitchFamily="34" charset="0"/>
                <a:cs typeface="Segoe UI" pitchFamily="34" charset="0"/>
              </a:rPr>
              <a:t>različitih</a:t>
            </a:r>
            <a:r>
              <a:rPr lang="en-US" dirty="0" smtClean="0">
                <a:latin typeface="Segoe UI" pitchFamily="34" charset="0"/>
                <a:cs typeface="Segoe UI" pitchFamily="34" charset="0"/>
              </a:rPr>
              <a:t> </a:t>
            </a:r>
            <a:r>
              <a:rPr lang="en-US" dirty="0" err="1" smtClean="0">
                <a:latin typeface="Segoe UI" pitchFamily="34" charset="0"/>
                <a:cs typeface="Segoe UI" pitchFamily="34" charset="0"/>
              </a:rPr>
              <a:t>projekata</a:t>
            </a:r>
            <a:r>
              <a:rPr lang="en-US" dirty="0" smtClean="0">
                <a:latin typeface="Segoe UI" pitchFamily="34" charset="0"/>
                <a:cs typeface="Segoe UI" pitchFamily="34" charset="0"/>
              </a:rPr>
              <a:t>, </a:t>
            </a:r>
            <a:r>
              <a:rPr lang="en-US" dirty="0" err="1" smtClean="0">
                <a:latin typeface="Segoe UI" pitchFamily="34" charset="0"/>
                <a:cs typeface="Segoe UI" pitchFamily="34" charset="0"/>
              </a:rPr>
              <a:t>na</a:t>
            </a:r>
            <a:r>
              <a:rPr lang="en-US" dirty="0" smtClean="0">
                <a:latin typeface="Segoe UI" pitchFamily="34" charset="0"/>
                <a:cs typeface="Segoe UI" pitchFamily="34" charset="0"/>
              </a:rPr>
              <a:t> </a:t>
            </a:r>
            <a:r>
              <a:rPr lang="en-US" dirty="0" err="1" smtClean="0">
                <a:latin typeface="Segoe UI" pitchFamily="34" charset="0"/>
                <a:cs typeface="Segoe UI" pitchFamily="34" charset="0"/>
              </a:rPr>
              <a:t>osnovu</a:t>
            </a:r>
            <a:r>
              <a:rPr lang="en-US" dirty="0" smtClean="0">
                <a:latin typeface="Segoe UI" pitchFamily="34" charset="0"/>
                <a:cs typeface="Segoe UI" pitchFamily="34" charset="0"/>
              </a:rPr>
              <a:t> </a:t>
            </a:r>
            <a:r>
              <a:rPr lang="en-US" dirty="0" err="1" smtClean="0">
                <a:latin typeface="Segoe UI" pitchFamily="34" charset="0"/>
                <a:cs typeface="Segoe UI" pitchFamily="34" charset="0"/>
              </a:rPr>
              <a:t>utvrđivanja</a:t>
            </a:r>
            <a:r>
              <a:rPr lang="en-US" dirty="0" smtClean="0">
                <a:latin typeface="Segoe UI" pitchFamily="34" charset="0"/>
                <a:cs typeface="Segoe UI" pitchFamily="34" charset="0"/>
              </a:rPr>
              <a:t> </a:t>
            </a:r>
            <a:r>
              <a:rPr lang="en-US" dirty="0" err="1" smtClean="0">
                <a:latin typeface="Segoe UI" pitchFamily="34" charset="0"/>
                <a:cs typeface="Segoe UI" pitchFamily="34" charset="0"/>
              </a:rPr>
              <a:t>ukupnih</a:t>
            </a:r>
            <a:r>
              <a:rPr lang="en-US" dirty="0" smtClean="0">
                <a:latin typeface="Segoe UI" pitchFamily="34" charset="0"/>
                <a:cs typeface="Segoe UI" pitchFamily="34" charset="0"/>
              </a:rPr>
              <a:t> </a:t>
            </a:r>
            <a:r>
              <a:rPr lang="en-US" dirty="0" err="1" smtClean="0">
                <a:latin typeface="Segoe UI" pitchFamily="34" charset="0"/>
                <a:cs typeface="Segoe UI" pitchFamily="34" charset="0"/>
              </a:rPr>
              <a:t>doprinosa</a:t>
            </a:r>
            <a:r>
              <a:rPr lang="en-US" dirty="0" smtClean="0">
                <a:latin typeface="Segoe UI" pitchFamily="34" charset="0"/>
                <a:cs typeface="Segoe UI" pitchFamily="34" charset="0"/>
              </a:rPr>
              <a:t> </a:t>
            </a:r>
            <a:r>
              <a:rPr lang="en-US" dirty="0" err="1" smtClean="0">
                <a:latin typeface="Segoe UI" pitchFamily="34" charset="0"/>
                <a:cs typeface="Segoe UI" pitchFamily="34" charset="0"/>
              </a:rPr>
              <a:t>projekata</a:t>
            </a:r>
            <a:r>
              <a:rPr lang="en-US" dirty="0" smtClean="0">
                <a:latin typeface="Segoe UI" pitchFamily="34" charset="0"/>
                <a:cs typeface="Segoe UI" pitchFamily="34" charset="0"/>
              </a:rPr>
              <a:t> </a:t>
            </a:r>
            <a:r>
              <a:rPr lang="en-US" dirty="0" err="1" smtClean="0">
                <a:latin typeface="Segoe UI" pitchFamily="34" charset="0"/>
                <a:cs typeface="Segoe UI" pitchFamily="34" charset="0"/>
              </a:rPr>
              <a:t>i</a:t>
            </a:r>
            <a:r>
              <a:rPr lang="en-US" dirty="0" smtClean="0">
                <a:latin typeface="Segoe UI" pitchFamily="34" charset="0"/>
                <a:cs typeface="Segoe UI" pitchFamily="34" charset="0"/>
              </a:rPr>
              <a:t> </a:t>
            </a:r>
            <a:r>
              <a:rPr lang="en-US" dirty="0" err="1" smtClean="0">
                <a:latin typeface="Segoe UI" pitchFamily="34" charset="0"/>
                <a:cs typeface="Segoe UI" pitchFamily="34" charset="0"/>
              </a:rPr>
              <a:t>dostizanju</a:t>
            </a:r>
            <a:r>
              <a:rPr lang="en-US" dirty="0" smtClean="0">
                <a:latin typeface="Segoe UI" pitchFamily="34" charset="0"/>
                <a:cs typeface="Segoe UI" pitchFamily="34" charset="0"/>
              </a:rPr>
              <a:t> </a:t>
            </a:r>
            <a:r>
              <a:rPr lang="en-US" dirty="0" err="1" smtClean="0">
                <a:latin typeface="Segoe UI" pitchFamily="34" charset="0"/>
                <a:cs typeface="Segoe UI" pitchFamily="34" charset="0"/>
              </a:rPr>
              <a:t>ciljeva</a:t>
            </a:r>
            <a:r>
              <a:rPr lang="en-US" dirty="0" smtClean="0">
                <a:latin typeface="Segoe UI" pitchFamily="34" charset="0"/>
                <a:cs typeface="Segoe UI" pitchFamily="34" charset="0"/>
              </a:rPr>
              <a:t> </a:t>
            </a:r>
            <a:r>
              <a:rPr lang="en-US" dirty="0" err="1" smtClean="0">
                <a:latin typeface="Segoe UI" pitchFamily="34" charset="0"/>
                <a:cs typeface="Segoe UI" pitchFamily="34" charset="0"/>
              </a:rPr>
              <a:t>zemlje</a:t>
            </a:r>
            <a:r>
              <a:rPr lang="en-US" dirty="0" smtClean="0">
                <a:latin typeface="Segoe UI" pitchFamily="34" charset="0"/>
                <a:cs typeface="Segoe UI" pitchFamily="34" charset="0"/>
              </a:rPr>
              <a:t>.</a:t>
            </a:r>
            <a:endParaRPr lang="hr-HR" dirty="0">
              <a:latin typeface="Segoe UI" pitchFamily="34" charset="0"/>
              <a:cs typeface="Segoe UI" pitchFamily="34" charset="0"/>
            </a:endParaRPr>
          </a:p>
        </p:txBody>
      </p:sp>
      <p:sp>
        <p:nvSpPr>
          <p:cNvPr id="6" name="Rectangle 4"/>
          <p:cNvSpPr>
            <a:spLocks noChangeArrowheads="1"/>
          </p:cNvSpPr>
          <p:nvPr/>
        </p:nvSpPr>
        <p:spPr bwMode="auto">
          <a:xfrm>
            <a:off x="250825" y="188913"/>
            <a:ext cx="9572625"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r-HR" sz="2800" dirty="0">
                <a:latin typeface="Century Gothic" pitchFamily="34" charset="0"/>
                <a:cs typeface="Segoe UI" pitchFamily="34" charset="0"/>
              </a:rPr>
              <a:t>2. COST-BENEFIT ANALIZA</a:t>
            </a:r>
          </a:p>
          <a:p>
            <a:endParaRPr lang="hr-HR" sz="2400" dirty="0">
              <a:latin typeface="Century Gothic" pitchFamily="34" charset="0"/>
            </a:endParaRPr>
          </a:p>
        </p:txBody>
      </p:sp>
    </p:spTree>
    <p:extLst>
      <p:ext uri="{BB962C8B-B14F-4D97-AF65-F5344CB8AC3E}">
        <p14:creationId xmlns:p14="http://schemas.microsoft.com/office/powerpoint/2010/main" val="38272531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Slide Number Placeholder 2"/>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11EFC176-E5BD-4BA2-AD9B-1026DF49D835}" type="slidenum">
              <a:rPr lang="en-US" smtClean="0">
                <a:latin typeface="Segoe UI" pitchFamily="34" charset="0"/>
                <a:cs typeface="Segoe UI" pitchFamily="34" charset="0"/>
              </a:rPr>
              <a:pPr eaLnBrk="1" fontAlgn="base" hangingPunct="1">
                <a:spcBef>
                  <a:spcPct val="0"/>
                </a:spcBef>
                <a:spcAft>
                  <a:spcPct val="0"/>
                </a:spcAft>
              </a:pPr>
              <a:t>6</a:t>
            </a:fld>
            <a:endParaRPr lang="en-US" smtClean="0">
              <a:latin typeface="Segoe UI" pitchFamily="34" charset="0"/>
              <a:cs typeface="Segoe UI" pitchFamily="34" charset="0"/>
            </a:endParaRPr>
          </a:p>
        </p:txBody>
      </p:sp>
      <p:sp>
        <p:nvSpPr>
          <p:cNvPr id="8195" name="Rectangle 1"/>
          <p:cNvSpPr>
            <a:spLocks noChangeArrowheads="1"/>
          </p:cNvSpPr>
          <p:nvPr/>
        </p:nvSpPr>
        <p:spPr bwMode="auto">
          <a:xfrm>
            <a:off x="250825" y="2882900"/>
            <a:ext cx="25923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hr-HR" sz="1600">
              <a:latin typeface="Segoe UI" pitchFamily="34" charset="0"/>
              <a:cs typeface="Segoe UI" pitchFamily="34" charset="0"/>
            </a:endParaRPr>
          </a:p>
          <a:p>
            <a:endParaRPr lang="hr-HR" sz="1600">
              <a:latin typeface="Century Gothic" pitchFamily="34" charset="0"/>
            </a:endParaRPr>
          </a:p>
        </p:txBody>
      </p:sp>
      <p:sp>
        <p:nvSpPr>
          <p:cNvPr id="8196" name="Rectangle 4"/>
          <p:cNvSpPr>
            <a:spLocks noChangeArrowheads="1"/>
          </p:cNvSpPr>
          <p:nvPr/>
        </p:nvSpPr>
        <p:spPr bwMode="auto">
          <a:xfrm>
            <a:off x="250825" y="188913"/>
            <a:ext cx="9572625"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r-HR" sz="2800" dirty="0">
                <a:latin typeface="Century Gothic" pitchFamily="34" charset="0"/>
                <a:cs typeface="Segoe UI" pitchFamily="34" charset="0"/>
              </a:rPr>
              <a:t>2. COST-BENEFIT ANALIZA</a:t>
            </a:r>
          </a:p>
          <a:p>
            <a:endParaRPr lang="hr-HR" sz="2400" dirty="0">
              <a:latin typeface="Century Gothic" pitchFamily="34" charset="0"/>
            </a:endParaRPr>
          </a:p>
        </p:txBody>
      </p:sp>
      <p:sp>
        <p:nvSpPr>
          <p:cNvPr id="8198" name="Rectangle 2"/>
          <p:cNvSpPr>
            <a:spLocks noChangeArrowheads="1"/>
          </p:cNvSpPr>
          <p:nvPr/>
        </p:nvSpPr>
        <p:spPr bwMode="auto">
          <a:xfrm>
            <a:off x="504825" y="1019175"/>
            <a:ext cx="7908925"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latin typeface="Segoe UI" pitchFamily="34" charset="0"/>
                <a:cs typeface="Segoe UI" pitchFamily="34" charset="0"/>
              </a:rPr>
              <a:t>Cost-benefit analiza se bazira na utvrđivanju i procjenjivanju ukupnih društvenih efekata, znači, ukupnih koristi i troškova koje cijela zemlja, a ne samo nosioc projekta, ima od razmatranog projekta. Pri tome je bitno da postoje određeni efekti koje društvo ima od projekta, bez obzira da li su to direktni ili indirektni efekti, ekonomski i neekonomski, itd., znači bez obzira na vrstu efekata.</a:t>
            </a:r>
            <a:endParaRPr lang="hr-HR" b="1">
              <a:latin typeface="Segoe UI" pitchFamily="34" charset="0"/>
              <a:cs typeface="Segoe UI" pitchFamily="34" charset="0"/>
            </a:endParaRPr>
          </a:p>
          <a:p>
            <a:r>
              <a:rPr lang="en-US">
                <a:latin typeface="Segoe UI" pitchFamily="34" charset="0"/>
                <a:cs typeface="Segoe UI" pitchFamily="34" charset="0"/>
              </a:rPr>
              <a:t> </a:t>
            </a:r>
            <a:endParaRPr lang="hr-HR">
              <a:latin typeface="Segoe UI" pitchFamily="34" charset="0"/>
              <a:cs typeface="Segoe UI" pitchFamily="34" charset="0"/>
            </a:endParaRPr>
          </a:p>
          <a:p>
            <a:r>
              <a:rPr lang="en-US" b="1">
                <a:latin typeface="Segoe UI" pitchFamily="34" charset="0"/>
                <a:cs typeface="Segoe UI" pitchFamily="34" charset="0"/>
              </a:rPr>
              <a:t>Cost-benefit analiza polazi od ideje da jedan isti efekt ne mora biti pozitivan i za samu privrednu organizaciju i za zemlju u cjelini, odnosno da ciljevi pojedinačnih organizacija i društva ne moraju uvijek biti potpuno usklađeni.                                                                                                                                                        </a:t>
            </a:r>
            <a:r>
              <a:rPr lang="en-US">
                <a:latin typeface="Segoe UI" pitchFamily="34" charset="0"/>
                <a:cs typeface="Segoe UI" pitchFamily="34" charset="0"/>
              </a:rPr>
              <a:t>Jedan investicijski projekt može investitoru donositi značajne pozitivne ekonomske efekte, a da istovremeno, zbog, na primjer, zagađivanja okoliša i sličnog, bude  štetan za zemlju u cjelini. Zbog ove moguće razlike u doprinosu u pojedinačnim i ukupnim društvenim ciljevima, cost-benefit analiza inzistira na društvenim efektima, tj. na sagledavanju i procjenjivanju efekata sa stanovišta društva u cjelini, i to predstavlja glavno obelježje ove metode.</a:t>
            </a:r>
            <a:endParaRPr lang="hr-HR">
              <a:latin typeface="Segoe UI" pitchFamily="34" charset="0"/>
              <a:cs typeface="Segoe UI"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Slide Number Placeholder 2"/>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3AE04957-BA02-4012-A399-1ED1E11AE6E2}" type="slidenum">
              <a:rPr lang="en-US" smtClean="0">
                <a:latin typeface="Segoe UI" pitchFamily="34" charset="0"/>
                <a:cs typeface="Segoe UI" pitchFamily="34" charset="0"/>
              </a:rPr>
              <a:pPr eaLnBrk="1" fontAlgn="base" hangingPunct="1">
                <a:spcBef>
                  <a:spcPct val="0"/>
                </a:spcBef>
                <a:spcAft>
                  <a:spcPct val="0"/>
                </a:spcAft>
              </a:pPr>
              <a:t>7</a:t>
            </a:fld>
            <a:endParaRPr lang="en-US" smtClean="0">
              <a:latin typeface="Segoe UI" pitchFamily="34" charset="0"/>
              <a:cs typeface="Segoe UI" pitchFamily="34" charset="0"/>
            </a:endParaRPr>
          </a:p>
        </p:txBody>
      </p:sp>
      <p:sp>
        <p:nvSpPr>
          <p:cNvPr id="9219" name="Rectangle 4"/>
          <p:cNvSpPr>
            <a:spLocks noChangeArrowheads="1"/>
          </p:cNvSpPr>
          <p:nvPr/>
        </p:nvSpPr>
        <p:spPr bwMode="auto">
          <a:xfrm>
            <a:off x="250825" y="188913"/>
            <a:ext cx="95726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r-HR" sz="2800" dirty="0">
                <a:latin typeface="Century Gothic" pitchFamily="34" charset="0"/>
                <a:cs typeface="Segoe UI" pitchFamily="34" charset="0"/>
              </a:rPr>
              <a:t>2.1. </a:t>
            </a:r>
            <a:r>
              <a:rPr lang="hr-HR" sz="2800" dirty="0" smtClean="0">
                <a:latin typeface="Century Gothic" pitchFamily="34" charset="0"/>
                <a:cs typeface="Segoe UI" pitchFamily="34" charset="0"/>
              </a:rPr>
              <a:t>PRIMJER</a:t>
            </a:r>
            <a:endParaRPr lang="hr-HR" sz="2800" dirty="0">
              <a:latin typeface="Century Gothic" pitchFamily="34" charset="0"/>
            </a:endParaRPr>
          </a:p>
        </p:txBody>
      </p:sp>
      <p:sp>
        <p:nvSpPr>
          <p:cNvPr id="9220" name="Rectangle 1"/>
          <p:cNvSpPr>
            <a:spLocks noChangeArrowheads="1"/>
          </p:cNvSpPr>
          <p:nvPr/>
        </p:nvSpPr>
        <p:spPr bwMode="auto">
          <a:xfrm>
            <a:off x="5468938" y="5815013"/>
            <a:ext cx="43195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hr-HR" sz="1600">
              <a:latin typeface="Segoe UI" pitchFamily="34" charset="0"/>
              <a:cs typeface="Segoe UI" pitchFamily="34" charset="0"/>
            </a:endParaRPr>
          </a:p>
          <a:p>
            <a:endParaRPr lang="hr-HR" sz="1600">
              <a:latin typeface="Century Gothic" pitchFamily="34" charset="0"/>
            </a:endParaRPr>
          </a:p>
        </p:txBody>
      </p:sp>
      <p:sp>
        <p:nvSpPr>
          <p:cNvPr id="9222" name="Rectangle 2"/>
          <p:cNvSpPr>
            <a:spLocks noChangeArrowheads="1"/>
          </p:cNvSpPr>
          <p:nvPr/>
        </p:nvSpPr>
        <p:spPr bwMode="auto">
          <a:xfrm>
            <a:off x="292100" y="993775"/>
            <a:ext cx="8353425" cy="495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dirty="0" err="1">
                <a:latin typeface="Segoe UI" pitchFamily="34" charset="0"/>
                <a:cs typeface="Segoe UI" pitchFamily="34" charset="0"/>
              </a:rPr>
              <a:t>Ako</a:t>
            </a:r>
            <a:r>
              <a:rPr lang="en-US" sz="1600" dirty="0">
                <a:latin typeface="Segoe UI" pitchFamily="34" charset="0"/>
                <a:cs typeface="Segoe UI" pitchFamily="34" charset="0"/>
              </a:rPr>
              <a:t> se </a:t>
            </a:r>
            <a:r>
              <a:rPr lang="en-US" sz="1600" dirty="0" err="1">
                <a:latin typeface="Segoe UI" pitchFamily="34" charset="0"/>
                <a:cs typeface="Segoe UI" pitchFamily="34" charset="0"/>
              </a:rPr>
              <a:t>radi</a:t>
            </a:r>
            <a:r>
              <a:rPr lang="en-US" sz="1600" dirty="0">
                <a:latin typeface="Segoe UI" pitchFamily="34" charset="0"/>
                <a:cs typeface="Segoe UI" pitchFamily="34" charset="0"/>
              </a:rPr>
              <a:t> o </a:t>
            </a:r>
            <a:r>
              <a:rPr lang="en-US" sz="1600" dirty="0" err="1">
                <a:latin typeface="Segoe UI" pitchFamily="34" charset="0"/>
                <a:cs typeface="Segoe UI" pitchFamily="34" charset="0"/>
              </a:rPr>
              <a:t>izgradnji</a:t>
            </a:r>
            <a:r>
              <a:rPr lang="en-US" sz="1600" dirty="0">
                <a:latin typeface="Segoe UI" pitchFamily="34" charset="0"/>
                <a:cs typeface="Segoe UI" pitchFamily="34" charset="0"/>
              </a:rPr>
              <a:t> </a:t>
            </a:r>
            <a:r>
              <a:rPr lang="en-US" sz="1600" dirty="0" err="1">
                <a:latin typeface="Segoe UI" pitchFamily="34" charset="0"/>
                <a:cs typeface="Segoe UI" pitchFamily="34" charset="0"/>
              </a:rPr>
              <a:t>jedne</a:t>
            </a:r>
            <a:r>
              <a:rPr lang="en-US" sz="1600" dirty="0">
                <a:latin typeface="Segoe UI" pitchFamily="34" charset="0"/>
                <a:cs typeface="Segoe UI" pitchFamily="34" charset="0"/>
              </a:rPr>
              <a:t> </a:t>
            </a:r>
            <a:r>
              <a:rPr lang="en-US" sz="1600" dirty="0" err="1">
                <a:latin typeface="Segoe UI" pitchFamily="34" charset="0"/>
                <a:cs typeface="Segoe UI" pitchFamily="34" charset="0"/>
              </a:rPr>
              <a:t>suvremene</a:t>
            </a:r>
            <a:r>
              <a:rPr lang="en-US" sz="1600" dirty="0">
                <a:latin typeface="Segoe UI" pitchFamily="34" charset="0"/>
                <a:cs typeface="Segoe UI" pitchFamily="34" charset="0"/>
              </a:rPr>
              <a:t> </a:t>
            </a:r>
            <a:r>
              <a:rPr lang="en-US" sz="1600" dirty="0" err="1">
                <a:latin typeface="Segoe UI" pitchFamily="34" charset="0"/>
                <a:cs typeface="Segoe UI" pitchFamily="34" charset="0"/>
              </a:rPr>
              <a:t>ceste</a:t>
            </a:r>
            <a:r>
              <a:rPr lang="en-US" sz="1600" dirty="0">
                <a:latin typeface="Segoe UI" pitchFamily="34" charset="0"/>
                <a:cs typeface="Segoe UI" pitchFamily="34" charset="0"/>
              </a:rPr>
              <a:t> (</a:t>
            </a:r>
            <a:r>
              <a:rPr lang="en-US" sz="1600" dirty="0" err="1">
                <a:latin typeface="Segoe UI" pitchFamily="34" charset="0"/>
                <a:cs typeface="Segoe UI" pitchFamily="34" charset="0"/>
              </a:rPr>
              <a:t>obične</a:t>
            </a:r>
            <a:r>
              <a:rPr lang="en-US" sz="1600" dirty="0">
                <a:latin typeface="Segoe UI" pitchFamily="34" charset="0"/>
                <a:cs typeface="Segoe UI" pitchFamily="34" charset="0"/>
              </a:rPr>
              <a:t>, </a:t>
            </a:r>
            <a:r>
              <a:rPr lang="en-US" sz="1600" dirty="0" err="1">
                <a:latin typeface="Segoe UI" pitchFamily="34" charset="0"/>
                <a:cs typeface="Segoe UI" pitchFamily="34" charset="0"/>
              </a:rPr>
              <a:t>nenaplatne</a:t>
            </a:r>
            <a:r>
              <a:rPr lang="en-US" sz="1600" dirty="0">
                <a:latin typeface="Segoe UI" pitchFamily="34" charset="0"/>
                <a:cs typeface="Segoe UI" pitchFamily="34" charset="0"/>
              </a:rPr>
              <a:t> </a:t>
            </a:r>
            <a:r>
              <a:rPr lang="en-US" sz="1600" dirty="0" err="1">
                <a:latin typeface="Segoe UI" pitchFamily="34" charset="0"/>
                <a:cs typeface="Segoe UI" pitchFamily="34" charset="0"/>
              </a:rPr>
              <a:t>ceste</a:t>
            </a:r>
            <a:r>
              <a:rPr lang="en-US" sz="1600" dirty="0">
                <a:latin typeface="Segoe UI" pitchFamily="34" charset="0"/>
                <a:cs typeface="Segoe UI" pitchFamily="34" charset="0"/>
              </a:rPr>
              <a:t>) </a:t>
            </a:r>
            <a:r>
              <a:rPr lang="en-US" sz="1600" dirty="0" err="1">
                <a:latin typeface="Segoe UI" pitchFamily="34" charset="0"/>
                <a:cs typeface="Segoe UI" pitchFamily="34" charset="0"/>
              </a:rPr>
              <a:t>kao</a:t>
            </a:r>
            <a:r>
              <a:rPr lang="en-US" sz="1600" dirty="0">
                <a:latin typeface="Segoe UI" pitchFamily="34" charset="0"/>
                <a:cs typeface="Segoe UI" pitchFamily="34" charset="0"/>
              </a:rPr>
              <a:t> </a:t>
            </a:r>
            <a:r>
              <a:rPr lang="en-US" sz="1600" dirty="0" err="1">
                <a:latin typeface="Segoe UI" pitchFamily="34" charset="0"/>
                <a:cs typeface="Segoe UI" pitchFamily="34" charset="0"/>
              </a:rPr>
              <a:t>zamjena</a:t>
            </a:r>
            <a:r>
              <a:rPr lang="en-US" sz="1600" dirty="0">
                <a:latin typeface="Segoe UI" pitchFamily="34" charset="0"/>
                <a:cs typeface="Segoe UI" pitchFamily="34" charset="0"/>
              </a:rPr>
              <a:t> </a:t>
            </a:r>
            <a:r>
              <a:rPr lang="en-US" sz="1600" dirty="0" err="1">
                <a:latin typeface="Segoe UI" pitchFamily="34" charset="0"/>
                <a:cs typeface="Segoe UI" pitchFamily="34" charset="0"/>
              </a:rPr>
              <a:t>za</a:t>
            </a:r>
            <a:r>
              <a:rPr lang="en-US" sz="1600" dirty="0">
                <a:latin typeface="Segoe UI" pitchFamily="34" charset="0"/>
                <a:cs typeface="Segoe UI" pitchFamily="34" charset="0"/>
              </a:rPr>
              <a:t> </a:t>
            </a:r>
            <a:r>
              <a:rPr lang="en-US" sz="1600" dirty="0" err="1">
                <a:latin typeface="Segoe UI" pitchFamily="34" charset="0"/>
                <a:cs typeface="Segoe UI" pitchFamily="34" charset="0"/>
              </a:rPr>
              <a:t>staru</a:t>
            </a:r>
            <a:r>
              <a:rPr lang="en-US" sz="1600" dirty="0">
                <a:latin typeface="Segoe UI" pitchFamily="34" charset="0"/>
                <a:cs typeface="Segoe UI" pitchFamily="34" charset="0"/>
              </a:rPr>
              <a:t> </a:t>
            </a:r>
            <a:r>
              <a:rPr lang="en-US" sz="1600" dirty="0" err="1">
                <a:latin typeface="Segoe UI" pitchFamily="34" charset="0"/>
                <a:cs typeface="Segoe UI" pitchFamily="34" charset="0"/>
              </a:rPr>
              <a:t>cestu</a:t>
            </a:r>
            <a:r>
              <a:rPr lang="en-US" sz="1600" dirty="0">
                <a:latin typeface="Segoe UI" pitchFamily="34" charset="0"/>
                <a:cs typeface="Segoe UI" pitchFamily="34" charset="0"/>
              </a:rPr>
              <a:t> </a:t>
            </a:r>
            <a:r>
              <a:rPr lang="en-US" sz="1600" dirty="0" err="1">
                <a:latin typeface="Segoe UI" pitchFamily="34" charset="0"/>
                <a:cs typeface="Segoe UI" pitchFamily="34" charset="0"/>
              </a:rPr>
              <a:t>neprikladnu</a:t>
            </a:r>
            <a:r>
              <a:rPr lang="en-US" sz="1600" dirty="0">
                <a:latin typeface="Segoe UI" pitchFamily="34" charset="0"/>
                <a:cs typeface="Segoe UI" pitchFamily="34" charset="0"/>
              </a:rPr>
              <a:t> </a:t>
            </a:r>
            <a:r>
              <a:rPr lang="en-US" sz="1600" dirty="0" err="1">
                <a:latin typeface="Segoe UI" pitchFamily="34" charset="0"/>
                <a:cs typeface="Segoe UI" pitchFamily="34" charset="0"/>
              </a:rPr>
              <a:t>za</a:t>
            </a:r>
            <a:r>
              <a:rPr lang="en-US" sz="1600" dirty="0">
                <a:latin typeface="Segoe UI" pitchFamily="34" charset="0"/>
                <a:cs typeface="Segoe UI" pitchFamily="34" charset="0"/>
              </a:rPr>
              <a:t> </a:t>
            </a:r>
            <a:r>
              <a:rPr lang="en-US" sz="1600" dirty="0" err="1">
                <a:latin typeface="Segoe UI" pitchFamily="34" charset="0"/>
                <a:cs typeface="Segoe UI" pitchFamily="34" charset="0"/>
              </a:rPr>
              <a:t>povećani</a:t>
            </a:r>
            <a:r>
              <a:rPr lang="en-US" sz="1600" dirty="0">
                <a:latin typeface="Segoe UI" pitchFamily="34" charset="0"/>
                <a:cs typeface="Segoe UI" pitchFamily="34" charset="0"/>
              </a:rPr>
              <a:t> </a:t>
            </a:r>
            <a:r>
              <a:rPr lang="en-US" sz="1600" dirty="0" err="1">
                <a:latin typeface="Segoe UI" pitchFamily="34" charset="0"/>
                <a:cs typeface="Segoe UI" pitchFamily="34" charset="0"/>
              </a:rPr>
              <a:t>promet</a:t>
            </a:r>
            <a:r>
              <a:rPr lang="en-US" sz="1600" dirty="0">
                <a:latin typeface="Segoe UI" pitchFamily="34" charset="0"/>
                <a:cs typeface="Segoe UI" pitchFamily="34" charset="0"/>
              </a:rPr>
              <a:t>, </a:t>
            </a:r>
            <a:r>
              <a:rPr lang="en-US" sz="1600" dirty="0" err="1">
                <a:latin typeface="Segoe UI" pitchFamily="34" charset="0"/>
                <a:cs typeface="Segoe UI" pitchFamily="34" charset="0"/>
              </a:rPr>
              <a:t>treba</a:t>
            </a:r>
            <a:r>
              <a:rPr lang="en-US" sz="1600" dirty="0">
                <a:latin typeface="Segoe UI" pitchFamily="34" charset="0"/>
                <a:cs typeface="Segoe UI" pitchFamily="34" charset="0"/>
              </a:rPr>
              <a:t> </a:t>
            </a:r>
            <a:r>
              <a:rPr lang="en-US" sz="1600" dirty="0" err="1">
                <a:latin typeface="Segoe UI" pitchFamily="34" charset="0"/>
                <a:cs typeface="Segoe UI" pitchFamily="34" charset="0"/>
              </a:rPr>
              <a:t>sagledati</a:t>
            </a:r>
            <a:r>
              <a:rPr lang="en-US" sz="1600" dirty="0">
                <a:latin typeface="Segoe UI" pitchFamily="34" charset="0"/>
                <a:cs typeface="Segoe UI" pitchFamily="34" charset="0"/>
              </a:rPr>
              <a:t> </a:t>
            </a:r>
            <a:r>
              <a:rPr lang="en-US" sz="1600" dirty="0" err="1">
                <a:latin typeface="Segoe UI" pitchFamily="34" charset="0"/>
                <a:cs typeface="Segoe UI" pitchFamily="34" charset="0"/>
              </a:rPr>
              <a:t>koliko</a:t>
            </a:r>
            <a:r>
              <a:rPr lang="en-US" sz="1600" dirty="0">
                <a:latin typeface="Segoe UI" pitchFamily="34" charset="0"/>
                <a:cs typeface="Segoe UI" pitchFamily="34" charset="0"/>
              </a:rPr>
              <a:t> </a:t>
            </a:r>
            <a:r>
              <a:rPr lang="en-US" sz="1600" dirty="0" err="1">
                <a:latin typeface="Segoe UI" pitchFamily="34" charset="0"/>
                <a:cs typeface="Segoe UI" pitchFamily="34" charset="0"/>
              </a:rPr>
              <a:t>će</a:t>
            </a:r>
            <a:r>
              <a:rPr lang="en-US" sz="1600" dirty="0">
                <a:latin typeface="Segoe UI" pitchFamily="34" charset="0"/>
                <a:cs typeface="Segoe UI" pitchFamily="34" charset="0"/>
              </a:rPr>
              <a:t> </a:t>
            </a:r>
            <a:r>
              <a:rPr lang="en-US" sz="1600" dirty="0" err="1">
                <a:latin typeface="Segoe UI" pitchFamily="34" charset="0"/>
                <a:cs typeface="Segoe UI" pitchFamily="34" charset="0"/>
              </a:rPr>
              <a:t>iznositi</a:t>
            </a:r>
            <a:r>
              <a:rPr lang="en-US" sz="1600" dirty="0">
                <a:latin typeface="Segoe UI" pitchFamily="34" charset="0"/>
                <a:cs typeface="Segoe UI" pitchFamily="34" charset="0"/>
              </a:rPr>
              <a:t> </a:t>
            </a:r>
            <a:r>
              <a:rPr lang="en-US" sz="1600" dirty="0" err="1">
                <a:latin typeface="Segoe UI" pitchFamily="34" charset="0"/>
                <a:cs typeface="Segoe UI" pitchFamily="34" charset="0"/>
              </a:rPr>
              <a:t>neposredni</a:t>
            </a:r>
            <a:r>
              <a:rPr lang="en-US" sz="1600" dirty="0">
                <a:latin typeface="Segoe UI" pitchFamily="34" charset="0"/>
                <a:cs typeface="Segoe UI" pitchFamily="34" charset="0"/>
              </a:rPr>
              <a:t> </a:t>
            </a:r>
            <a:r>
              <a:rPr lang="en-US" sz="1600" dirty="0" err="1">
                <a:latin typeface="Segoe UI" pitchFamily="34" charset="0"/>
                <a:cs typeface="Segoe UI" pitchFamily="34" charset="0"/>
              </a:rPr>
              <a:t>troškovi</a:t>
            </a:r>
            <a:r>
              <a:rPr lang="en-US" sz="1600" dirty="0">
                <a:latin typeface="Segoe UI" pitchFamily="34" charset="0"/>
                <a:cs typeface="Segoe UI" pitchFamily="34" charset="0"/>
              </a:rPr>
              <a:t> </a:t>
            </a:r>
            <a:r>
              <a:rPr lang="en-US" sz="1600" dirty="0" err="1">
                <a:latin typeface="Segoe UI" pitchFamily="34" charset="0"/>
                <a:cs typeface="Segoe UI" pitchFamily="34" charset="0"/>
              </a:rPr>
              <a:t>izgradnje</a:t>
            </a:r>
            <a:r>
              <a:rPr lang="en-US" sz="1600" dirty="0">
                <a:latin typeface="Segoe UI" pitchFamily="34" charset="0"/>
                <a:cs typeface="Segoe UI" pitchFamily="34" charset="0"/>
              </a:rPr>
              <a:t> </a:t>
            </a:r>
            <a:r>
              <a:rPr lang="en-US" sz="1600" dirty="0" err="1">
                <a:latin typeface="Segoe UI" pitchFamily="34" charset="0"/>
                <a:cs typeface="Segoe UI" pitchFamily="34" charset="0"/>
              </a:rPr>
              <a:t>te</a:t>
            </a:r>
            <a:r>
              <a:rPr lang="en-US" sz="1600" dirty="0">
                <a:latin typeface="Segoe UI" pitchFamily="34" charset="0"/>
                <a:cs typeface="Segoe UI" pitchFamily="34" charset="0"/>
              </a:rPr>
              <a:t> </a:t>
            </a:r>
            <a:r>
              <a:rPr lang="en-US" sz="1600" dirty="0" err="1">
                <a:latin typeface="Segoe UI" pitchFamily="34" charset="0"/>
                <a:cs typeface="Segoe UI" pitchFamily="34" charset="0"/>
              </a:rPr>
              <a:t>ceste</a:t>
            </a:r>
            <a:r>
              <a:rPr lang="en-US" sz="1600" dirty="0">
                <a:latin typeface="Segoe UI" pitchFamily="34" charset="0"/>
                <a:cs typeface="Segoe UI" pitchFamily="34" charset="0"/>
              </a:rPr>
              <a:t>, </a:t>
            </a:r>
            <a:r>
              <a:rPr lang="en-US" sz="1600" dirty="0" err="1">
                <a:latin typeface="Segoe UI" pitchFamily="34" charset="0"/>
                <a:cs typeface="Segoe UI" pitchFamily="34" charset="0"/>
              </a:rPr>
              <a:t>ali</a:t>
            </a:r>
            <a:r>
              <a:rPr lang="en-US" sz="1600" dirty="0">
                <a:latin typeface="Segoe UI" pitchFamily="34" charset="0"/>
                <a:cs typeface="Segoe UI" pitchFamily="34" charset="0"/>
              </a:rPr>
              <a:t> </a:t>
            </a:r>
            <a:r>
              <a:rPr lang="en-US" sz="1600" dirty="0" err="1">
                <a:latin typeface="Segoe UI" pitchFamily="34" charset="0"/>
                <a:cs typeface="Segoe UI" pitchFamily="34" charset="0"/>
              </a:rPr>
              <a:t>i</a:t>
            </a:r>
            <a:r>
              <a:rPr lang="en-US" sz="1600" dirty="0">
                <a:latin typeface="Segoe UI" pitchFamily="34" charset="0"/>
                <a:cs typeface="Segoe UI" pitchFamily="34" charset="0"/>
              </a:rPr>
              <a:t> </a:t>
            </a:r>
            <a:r>
              <a:rPr lang="en-US" sz="1600" dirty="0" err="1">
                <a:latin typeface="Segoe UI" pitchFamily="34" charset="0"/>
                <a:cs typeface="Segoe UI" pitchFamily="34" charset="0"/>
              </a:rPr>
              <a:t>koliko</a:t>
            </a:r>
            <a:r>
              <a:rPr lang="en-US" sz="1600" dirty="0">
                <a:latin typeface="Segoe UI" pitchFamily="34" charset="0"/>
                <a:cs typeface="Segoe UI" pitchFamily="34" charset="0"/>
              </a:rPr>
              <a:t> </a:t>
            </a:r>
            <a:r>
              <a:rPr lang="en-US" sz="1600" dirty="0" err="1">
                <a:latin typeface="Segoe UI" pitchFamily="34" charset="0"/>
                <a:cs typeface="Segoe UI" pitchFamily="34" charset="0"/>
              </a:rPr>
              <a:t>će</a:t>
            </a:r>
            <a:r>
              <a:rPr lang="en-US" sz="1600" dirty="0">
                <a:latin typeface="Segoe UI" pitchFamily="34" charset="0"/>
                <a:cs typeface="Segoe UI" pitchFamily="34" charset="0"/>
              </a:rPr>
              <a:t> “</a:t>
            </a:r>
            <a:r>
              <a:rPr lang="en-US" sz="1600" dirty="0" err="1">
                <a:latin typeface="Segoe UI" pitchFamily="34" charset="0"/>
                <a:cs typeface="Segoe UI" pitchFamily="34" charset="0"/>
              </a:rPr>
              <a:t>šteta</a:t>
            </a:r>
            <a:r>
              <a:rPr lang="en-US" sz="1600" dirty="0">
                <a:latin typeface="Segoe UI" pitchFamily="34" charset="0"/>
                <a:cs typeface="Segoe UI" pitchFamily="34" charset="0"/>
              </a:rPr>
              <a:t>” </a:t>
            </a:r>
            <a:r>
              <a:rPr lang="en-US" sz="1600" dirty="0" err="1">
                <a:latin typeface="Segoe UI" pitchFamily="34" charset="0"/>
                <a:cs typeface="Segoe UI" pitchFamily="34" charset="0"/>
              </a:rPr>
              <a:t>i</a:t>
            </a:r>
            <a:r>
              <a:rPr lang="en-US" sz="1600" dirty="0">
                <a:latin typeface="Segoe UI" pitchFamily="34" charset="0"/>
                <a:cs typeface="Segoe UI" pitchFamily="34" charset="0"/>
              </a:rPr>
              <a:t> “</a:t>
            </a:r>
            <a:r>
              <a:rPr lang="en-US" sz="1600" dirty="0" err="1">
                <a:latin typeface="Segoe UI" pitchFamily="34" charset="0"/>
                <a:cs typeface="Segoe UI" pitchFamily="34" charset="0"/>
              </a:rPr>
              <a:t>koristi</a:t>
            </a:r>
            <a:r>
              <a:rPr lang="en-US" sz="1600" dirty="0">
                <a:latin typeface="Segoe UI" pitchFamily="34" charset="0"/>
                <a:cs typeface="Segoe UI" pitchFamily="34" charset="0"/>
              </a:rPr>
              <a:t>” </a:t>
            </a:r>
            <a:r>
              <a:rPr lang="en-US" sz="1600" dirty="0" err="1">
                <a:latin typeface="Segoe UI" pitchFamily="34" charset="0"/>
                <a:cs typeface="Segoe UI" pitchFamily="34" charset="0"/>
              </a:rPr>
              <a:t>za</a:t>
            </a:r>
            <a:r>
              <a:rPr lang="en-US" sz="1600" dirty="0">
                <a:latin typeface="Segoe UI" pitchFamily="34" charset="0"/>
                <a:cs typeface="Segoe UI" pitchFamily="34" charset="0"/>
              </a:rPr>
              <a:t> </a:t>
            </a:r>
            <a:r>
              <a:rPr lang="en-US" sz="1600" dirty="0" err="1">
                <a:latin typeface="Segoe UI" pitchFamily="34" charset="0"/>
                <a:cs typeface="Segoe UI" pitchFamily="34" charset="0"/>
              </a:rPr>
              <a:t>društvo</a:t>
            </a:r>
            <a:r>
              <a:rPr lang="en-US" sz="1600" dirty="0">
                <a:latin typeface="Segoe UI" pitchFamily="34" charset="0"/>
                <a:cs typeface="Segoe UI" pitchFamily="34" charset="0"/>
              </a:rPr>
              <a:t> </a:t>
            </a:r>
            <a:r>
              <a:rPr lang="en-US" sz="1600" dirty="0" err="1">
                <a:latin typeface="Segoe UI" pitchFamily="34" charset="0"/>
                <a:cs typeface="Segoe UI" pitchFamily="34" charset="0"/>
              </a:rPr>
              <a:t>izazvati</a:t>
            </a:r>
            <a:r>
              <a:rPr lang="en-US" sz="1600" dirty="0">
                <a:latin typeface="Segoe UI" pitchFamily="34" charset="0"/>
                <a:cs typeface="Segoe UI" pitchFamily="34" charset="0"/>
              </a:rPr>
              <a:t> </a:t>
            </a:r>
            <a:r>
              <a:rPr lang="en-US" sz="1600" dirty="0" err="1">
                <a:latin typeface="Segoe UI" pitchFamily="34" charset="0"/>
                <a:cs typeface="Segoe UI" pitchFamily="34" charset="0"/>
              </a:rPr>
              <a:t>izgradnja</a:t>
            </a:r>
            <a:r>
              <a:rPr lang="en-US" sz="1600" dirty="0">
                <a:latin typeface="Segoe UI" pitchFamily="34" charset="0"/>
                <a:cs typeface="Segoe UI" pitchFamily="34" charset="0"/>
              </a:rPr>
              <a:t> </a:t>
            </a:r>
            <a:r>
              <a:rPr lang="en-US" sz="1600" dirty="0" err="1">
                <a:latin typeface="Segoe UI" pitchFamily="34" charset="0"/>
                <a:cs typeface="Segoe UI" pitchFamily="34" charset="0"/>
              </a:rPr>
              <a:t>nove</a:t>
            </a:r>
            <a:r>
              <a:rPr lang="en-US" sz="1600" dirty="0">
                <a:latin typeface="Segoe UI" pitchFamily="34" charset="0"/>
                <a:cs typeface="Segoe UI" pitchFamily="34" charset="0"/>
              </a:rPr>
              <a:t> </a:t>
            </a:r>
            <a:r>
              <a:rPr lang="en-US" sz="1600" dirty="0" err="1">
                <a:latin typeface="Segoe UI" pitchFamily="34" charset="0"/>
                <a:cs typeface="Segoe UI" pitchFamily="34" charset="0"/>
              </a:rPr>
              <a:t>ceste</a:t>
            </a:r>
            <a:r>
              <a:rPr lang="en-US" sz="1600" dirty="0">
                <a:latin typeface="Segoe UI" pitchFamily="34" charset="0"/>
                <a:cs typeface="Segoe UI" pitchFamily="34" charset="0"/>
              </a:rPr>
              <a:t>.      </a:t>
            </a:r>
            <a:endParaRPr lang="hr-HR" sz="1600" dirty="0">
              <a:latin typeface="Segoe UI" pitchFamily="34" charset="0"/>
              <a:cs typeface="Segoe UI" pitchFamily="34" charset="0"/>
            </a:endParaRPr>
          </a:p>
          <a:p>
            <a:r>
              <a:rPr lang="en-US" sz="1600" dirty="0">
                <a:latin typeface="Segoe UI" pitchFamily="34" charset="0"/>
                <a:cs typeface="Segoe UI" pitchFamily="34" charset="0"/>
              </a:rPr>
              <a:t> </a:t>
            </a:r>
            <a:endParaRPr lang="hr-HR" sz="1600" dirty="0">
              <a:latin typeface="Segoe UI" pitchFamily="34" charset="0"/>
              <a:cs typeface="Segoe UI" pitchFamily="34" charset="0"/>
            </a:endParaRPr>
          </a:p>
          <a:p>
            <a:r>
              <a:rPr lang="en-US" sz="1600" b="1" dirty="0">
                <a:latin typeface="Segoe UI" pitchFamily="34" charset="0"/>
                <a:cs typeface="Segoe UI" pitchFamily="34" charset="0"/>
              </a:rPr>
              <a:t> </a:t>
            </a:r>
            <a:r>
              <a:rPr lang="en-US" sz="1600" b="1" u="sng" dirty="0">
                <a:latin typeface="Segoe UI" pitchFamily="34" charset="0"/>
                <a:cs typeface="Segoe UI" pitchFamily="34" charset="0"/>
              </a:rPr>
              <a:t>Kao “</a:t>
            </a:r>
            <a:r>
              <a:rPr lang="en-US" sz="1600" b="1" u="sng" dirty="0" err="1">
                <a:latin typeface="Segoe UI" pitchFamily="34" charset="0"/>
                <a:cs typeface="Segoe UI" pitchFamily="34" charset="0"/>
              </a:rPr>
              <a:t>štete</a:t>
            </a:r>
            <a:r>
              <a:rPr lang="en-US" sz="1600" b="1" u="sng" dirty="0">
                <a:latin typeface="Segoe UI" pitchFamily="34" charset="0"/>
                <a:cs typeface="Segoe UI" pitchFamily="34" charset="0"/>
              </a:rPr>
              <a:t>” </a:t>
            </a:r>
            <a:r>
              <a:rPr lang="en-US" sz="1600" b="1" u="sng" dirty="0" err="1">
                <a:latin typeface="Segoe UI" pitchFamily="34" charset="0"/>
                <a:cs typeface="Segoe UI" pitchFamily="34" charset="0"/>
              </a:rPr>
              <a:t>uslijed</a:t>
            </a:r>
            <a:r>
              <a:rPr lang="en-US" sz="1600" b="1" u="sng" dirty="0">
                <a:latin typeface="Segoe UI" pitchFamily="34" charset="0"/>
                <a:cs typeface="Segoe UI" pitchFamily="34" charset="0"/>
              </a:rPr>
              <a:t> </a:t>
            </a:r>
            <a:r>
              <a:rPr lang="en-US" sz="1600" b="1" u="sng" dirty="0" err="1">
                <a:latin typeface="Segoe UI" pitchFamily="34" charset="0"/>
                <a:cs typeface="Segoe UI" pitchFamily="34" charset="0"/>
              </a:rPr>
              <a:t>izgradnje</a:t>
            </a:r>
            <a:r>
              <a:rPr lang="en-US" sz="1600" b="1" u="sng" dirty="0">
                <a:latin typeface="Segoe UI" pitchFamily="34" charset="0"/>
                <a:cs typeface="Segoe UI" pitchFamily="34" charset="0"/>
              </a:rPr>
              <a:t> </a:t>
            </a:r>
            <a:r>
              <a:rPr lang="en-US" sz="1600" b="1" u="sng" dirty="0" err="1">
                <a:latin typeface="Segoe UI" pitchFamily="34" charset="0"/>
                <a:cs typeface="Segoe UI" pitchFamily="34" charset="0"/>
              </a:rPr>
              <a:t>ceste</a:t>
            </a:r>
            <a:r>
              <a:rPr lang="en-US" sz="1600" b="1" u="sng" dirty="0">
                <a:latin typeface="Segoe UI" pitchFamily="34" charset="0"/>
                <a:cs typeface="Segoe UI" pitchFamily="34" charset="0"/>
              </a:rPr>
              <a:t> </a:t>
            </a:r>
            <a:r>
              <a:rPr lang="en-US" sz="1600" b="1" u="sng" dirty="0" err="1">
                <a:latin typeface="Segoe UI" pitchFamily="34" charset="0"/>
                <a:cs typeface="Segoe UI" pitchFamily="34" charset="0"/>
              </a:rPr>
              <a:t>mogu</a:t>
            </a:r>
            <a:r>
              <a:rPr lang="en-US" sz="1600" b="1" u="sng" dirty="0">
                <a:latin typeface="Segoe UI" pitchFamily="34" charset="0"/>
                <a:cs typeface="Segoe UI" pitchFamily="34" charset="0"/>
              </a:rPr>
              <a:t> se </a:t>
            </a:r>
            <a:r>
              <a:rPr lang="en-US" sz="1600" b="1" u="sng" dirty="0" err="1">
                <a:latin typeface="Segoe UI" pitchFamily="34" charset="0"/>
                <a:cs typeface="Segoe UI" pitchFamily="34" charset="0"/>
              </a:rPr>
              <a:t>smatrati</a:t>
            </a:r>
            <a:r>
              <a:rPr lang="en-US" sz="1600" b="1" u="sng" dirty="0">
                <a:latin typeface="Segoe UI" pitchFamily="34" charset="0"/>
                <a:cs typeface="Segoe UI" pitchFamily="34" charset="0"/>
              </a:rPr>
              <a:t>:               </a:t>
            </a:r>
            <a:endParaRPr lang="hr-HR" sz="1600" b="1" dirty="0">
              <a:latin typeface="Segoe UI" pitchFamily="34" charset="0"/>
              <a:cs typeface="Segoe UI" pitchFamily="34" charset="0"/>
            </a:endParaRPr>
          </a:p>
          <a:p>
            <a:r>
              <a:rPr lang="en-US" sz="1600" b="1" u="sng" dirty="0">
                <a:latin typeface="Segoe UI" pitchFamily="34" charset="0"/>
                <a:cs typeface="Segoe UI" pitchFamily="34" charset="0"/>
              </a:rPr>
              <a:t>                                                                                           </a:t>
            </a:r>
            <a:endParaRPr lang="hr-HR" sz="1600" b="1" dirty="0">
              <a:latin typeface="Segoe UI" pitchFamily="34" charset="0"/>
              <a:cs typeface="Segoe UI" pitchFamily="34" charset="0"/>
            </a:endParaRPr>
          </a:p>
          <a:p>
            <a:r>
              <a:rPr lang="en-US" sz="1600" dirty="0">
                <a:latin typeface="Segoe UI" pitchFamily="34" charset="0"/>
                <a:cs typeface="Segoe UI" pitchFamily="34" charset="0"/>
              </a:rPr>
              <a:t>a) </a:t>
            </a:r>
            <a:r>
              <a:rPr lang="en-US" sz="1600" dirty="0" err="1">
                <a:latin typeface="Segoe UI" pitchFamily="34" charset="0"/>
                <a:cs typeface="Segoe UI" pitchFamily="34" charset="0"/>
              </a:rPr>
              <a:t>troškovi</a:t>
            </a:r>
            <a:r>
              <a:rPr lang="en-US" sz="1600" dirty="0">
                <a:latin typeface="Segoe UI" pitchFamily="34" charset="0"/>
                <a:cs typeface="Segoe UI" pitchFamily="34" charset="0"/>
              </a:rPr>
              <a:t> </a:t>
            </a:r>
            <a:r>
              <a:rPr lang="en-US" sz="1600" dirty="0" err="1">
                <a:latin typeface="Segoe UI" pitchFamily="34" charset="0"/>
                <a:cs typeface="Segoe UI" pitchFamily="34" charset="0"/>
              </a:rPr>
              <a:t>izgradnje</a:t>
            </a:r>
            <a:r>
              <a:rPr lang="en-US" sz="1600" dirty="0">
                <a:latin typeface="Segoe UI" pitchFamily="34" charset="0"/>
                <a:cs typeface="Segoe UI" pitchFamily="34" charset="0"/>
              </a:rPr>
              <a:t> </a:t>
            </a:r>
            <a:r>
              <a:rPr lang="en-US" sz="1600" dirty="0" err="1">
                <a:latin typeface="Segoe UI" pitchFamily="34" charset="0"/>
                <a:cs typeface="Segoe UI" pitchFamily="34" charset="0"/>
              </a:rPr>
              <a:t>ceste</a:t>
            </a:r>
            <a:endParaRPr lang="hr-HR" sz="1600" dirty="0">
              <a:latin typeface="Segoe UI" pitchFamily="34" charset="0"/>
              <a:cs typeface="Segoe UI" pitchFamily="34" charset="0"/>
            </a:endParaRPr>
          </a:p>
          <a:p>
            <a:r>
              <a:rPr lang="en-US" sz="1600" dirty="0">
                <a:latin typeface="Segoe UI" pitchFamily="34" charset="0"/>
                <a:cs typeface="Segoe UI" pitchFamily="34" charset="0"/>
              </a:rPr>
              <a:t>b) </a:t>
            </a:r>
            <a:r>
              <a:rPr lang="en-US" sz="1600" dirty="0" err="1">
                <a:latin typeface="Segoe UI" pitchFamily="34" charset="0"/>
                <a:cs typeface="Segoe UI" pitchFamily="34" charset="0"/>
              </a:rPr>
              <a:t>troškovi</a:t>
            </a:r>
            <a:r>
              <a:rPr lang="en-US" sz="1600" dirty="0">
                <a:latin typeface="Segoe UI" pitchFamily="34" charset="0"/>
                <a:cs typeface="Segoe UI" pitchFamily="34" charset="0"/>
              </a:rPr>
              <a:t> </a:t>
            </a:r>
            <a:r>
              <a:rPr lang="en-US" sz="1600" dirty="0" err="1">
                <a:latin typeface="Segoe UI" pitchFamily="34" charset="0"/>
                <a:cs typeface="Segoe UI" pitchFamily="34" charset="0"/>
              </a:rPr>
              <a:t>održavanja</a:t>
            </a:r>
            <a:r>
              <a:rPr lang="en-US" sz="1600" dirty="0">
                <a:latin typeface="Segoe UI" pitchFamily="34" charset="0"/>
                <a:cs typeface="Segoe UI" pitchFamily="34" charset="0"/>
              </a:rPr>
              <a:t> </a:t>
            </a:r>
            <a:r>
              <a:rPr lang="en-US" sz="1600" dirty="0" err="1">
                <a:latin typeface="Segoe UI" pitchFamily="34" charset="0"/>
                <a:cs typeface="Segoe UI" pitchFamily="34" charset="0"/>
              </a:rPr>
              <a:t>ceste</a:t>
            </a:r>
            <a:endParaRPr lang="hr-HR" sz="1600" dirty="0">
              <a:latin typeface="Segoe UI" pitchFamily="34" charset="0"/>
              <a:cs typeface="Segoe UI" pitchFamily="34" charset="0"/>
            </a:endParaRPr>
          </a:p>
          <a:p>
            <a:r>
              <a:rPr lang="en-US" sz="1600" dirty="0">
                <a:latin typeface="Segoe UI" pitchFamily="34" charset="0"/>
                <a:cs typeface="Segoe UI" pitchFamily="34" charset="0"/>
              </a:rPr>
              <a:t>c) </a:t>
            </a:r>
            <a:r>
              <a:rPr lang="en-US" sz="1600" dirty="0" err="1">
                <a:latin typeface="Segoe UI" pitchFamily="34" charset="0"/>
                <a:cs typeface="Segoe UI" pitchFamily="34" charset="0"/>
              </a:rPr>
              <a:t>gubitak</a:t>
            </a:r>
            <a:r>
              <a:rPr lang="en-US" sz="1600" dirty="0">
                <a:latin typeface="Segoe UI" pitchFamily="34" charset="0"/>
                <a:cs typeface="Segoe UI" pitchFamily="34" charset="0"/>
              </a:rPr>
              <a:t> u </a:t>
            </a:r>
            <a:r>
              <a:rPr lang="en-US" sz="1600" dirty="0" err="1">
                <a:latin typeface="Segoe UI" pitchFamily="34" charset="0"/>
                <a:cs typeface="Segoe UI" pitchFamily="34" charset="0"/>
              </a:rPr>
              <a:t>šumarskoj</a:t>
            </a:r>
            <a:r>
              <a:rPr lang="en-US" sz="1600" dirty="0">
                <a:latin typeface="Segoe UI" pitchFamily="34" charset="0"/>
                <a:cs typeface="Segoe UI" pitchFamily="34" charset="0"/>
              </a:rPr>
              <a:t> </a:t>
            </a:r>
            <a:r>
              <a:rPr lang="en-US" sz="1600" dirty="0" err="1">
                <a:latin typeface="Segoe UI" pitchFamily="34" charset="0"/>
                <a:cs typeface="Segoe UI" pitchFamily="34" charset="0"/>
              </a:rPr>
              <a:t>i</a:t>
            </a:r>
            <a:r>
              <a:rPr lang="en-US" sz="1600" dirty="0">
                <a:latin typeface="Segoe UI" pitchFamily="34" charset="0"/>
                <a:cs typeface="Segoe UI" pitchFamily="34" charset="0"/>
              </a:rPr>
              <a:t>/</a:t>
            </a:r>
            <a:r>
              <a:rPr lang="en-US" sz="1600" dirty="0" err="1">
                <a:latin typeface="Segoe UI" pitchFamily="34" charset="0"/>
                <a:cs typeface="Segoe UI" pitchFamily="34" charset="0"/>
              </a:rPr>
              <a:t>ili</a:t>
            </a:r>
            <a:r>
              <a:rPr lang="en-US" sz="1600" dirty="0">
                <a:latin typeface="Segoe UI" pitchFamily="34" charset="0"/>
                <a:cs typeface="Segoe UI" pitchFamily="34" charset="0"/>
              </a:rPr>
              <a:t> </a:t>
            </a:r>
            <a:r>
              <a:rPr lang="en-US" sz="1600" dirty="0" err="1">
                <a:latin typeface="Segoe UI" pitchFamily="34" charset="0"/>
                <a:cs typeface="Segoe UI" pitchFamily="34" charset="0"/>
              </a:rPr>
              <a:t>poljoprivrednoj</a:t>
            </a:r>
            <a:r>
              <a:rPr lang="en-US" sz="1600" dirty="0">
                <a:latin typeface="Segoe UI" pitchFamily="34" charset="0"/>
                <a:cs typeface="Segoe UI" pitchFamily="34" charset="0"/>
              </a:rPr>
              <a:t> </a:t>
            </a:r>
            <a:r>
              <a:rPr lang="en-US" sz="1600" dirty="0" err="1">
                <a:latin typeface="Segoe UI" pitchFamily="34" charset="0"/>
                <a:cs typeface="Segoe UI" pitchFamily="34" charset="0"/>
              </a:rPr>
              <a:t>djelatnosti</a:t>
            </a:r>
            <a:r>
              <a:rPr lang="en-US" sz="1600" dirty="0">
                <a:latin typeface="Segoe UI" pitchFamily="34" charset="0"/>
                <a:cs typeface="Segoe UI" pitchFamily="34" charset="0"/>
              </a:rPr>
              <a:t> </a:t>
            </a:r>
            <a:r>
              <a:rPr lang="en-US" sz="1600" dirty="0" err="1">
                <a:latin typeface="Segoe UI" pitchFamily="34" charset="0"/>
                <a:cs typeface="Segoe UI" pitchFamily="34" charset="0"/>
              </a:rPr>
              <a:t>zbog</a:t>
            </a:r>
            <a:r>
              <a:rPr lang="en-US" sz="1600" dirty="0">
                <a:latin typeface="Segoe UI" pitchFamily="34" charset="0"/>
                <a:cs typeface="Segoe UI" pitchFamily="34" charset="0"/>
              </a:rPr>
              <a:t> toga </a:t>
            </a:r>
            <a:r>
              <a:rPr lang="en-US" sz="1600" dirty="0" err="1">
                <a:latin typeface="Segoe UI" pitchFamily="34" charset="0"/>
                <a:cs typeface="Segoe UI" pitchFamily="34" charset="0"/>
              </a:rPr>
              <a:t>što</a:t>
            </a:r>
            <a:r>
              <a:rPr lang="en-US" sz="1600" dirty="0">
                <a:latin typeface="Segoe UI" pitchFamily="34" charset="0"/>
                <a:cs typeface="Segoe UI" pitchFamily="34" charset="0"/>
              </a:rPr>
              <a:t> </a:t>
            </a:r>
            <a:r>
              <a:rPr lang="en-US" sz="1600" dirty="0" err="1">
                <a:latin typeface="Segoe UI" pitchFamily="34" charset="0"/>
                <a:cs typeface="Segoe UI" pitchFamily="34" charset="0"/>
              </a:rPr>
              <a:t>će</a:t>
            </a:r>
            <a:r>
              <a:rPr lang="en-US" sz="1600" dirty="0">
                <a:latin typeface="Segoe UI" pitchFamily="34" charset="0"/>
                <a:cs typeface="Segoe UI" pitchFamily="34" charset="0"/>
              </a:rPr>
              <a:t> se </a:t>
            </a:r>
            <a:r>
              <a:rPr lang="en-US" sz="1600" dirty="0" err="1">
                <a:latin typeface="Segoe UI" pitchFamily="34" charset="0"/>
                <a:cs typeface="Segoe UI" pitchFamily="34" charset="0"/>
              </a:rPr>
              <a:t>stanovite</a:t>
            </a:r>
            <a:r>
              <a:rPr lang="en-US" sz="1600" dirty="0">
                <a:latin typeface="Segoe UI" pitchFamily="34" charset="0"/>
                <a:cs typeface="Segoe UI" pitchFamily="34" charset="0"/>
              </a:rPr>
              <a:t> </a:t>
            </a:r>
            <a:r>
              <a:rPr lang="en-US" sz="1600" dirty="0" err="1">
                <a:latin typeface="Segoe UI" pitchFamily="34" charset="0"/>
                <a:cs typeface="Segoe UI" pitchFamily="34" charset="0"/>
              </a:rPr>
              <a:t>površine</a:t>
            </a:r>
            <a:r>
              <a:rPr lang="en-US" sz="1600" dirty="0">
                <a:latin typeface="Segoe UI" pitchFamily="34" charset="0"/>
                <a:cs typeface="Segoe UI" pitchFamily="34" charset="0"/>
              </a:rPr>
              <a:t> </a:t>
            </a:r>
            <a:r>
              <a:rPr lang="en-US" sz="1600" dirty="0" err="1">
                <a:latin typeface="Segoe UI" pitchFamily="34" charset="0"/>
                <a:cs typeface="Segoe UI" pitchFamily="34" charset="0"/>
              </a:rPr>
              <a:t>šuma</a:t>
            </a:r>
            <a:r>
              <a:rPr lang="en-US" sz="1600" dirty="0">
                <a:latin typeface="Segoe UI" pitchFamily="34" charset="0"/>
                <a:cs typeface="Segoe UI" pitchFamily="34" charset="0"/>
              </a:rPr>
              <a:t> </a:t>
            </a:r>
            <a:r>
              <a:rPr lang="en-US" sz="1600" dirty="0" err="1">
                <a:latin typeface="Segoe UI" pitchFamily="34" charset="0"/>
                <a:cs typeface="Segoe UI" pitchFamily="34" charset="0"/>
              </a:rPr>
              <a:t>i</a:t>
            </a:r>
            <a:r>
              <a:rPr lang="en-US" sz="1600" dirty="0">
                <a:latin typeface="Segoe UI" pitchFamily="34" charset="0"/>
                <a:cs typeface="Segoe UI" pitchFamily="34" charset="0"/>
              </a:rPr>
              <a:t>/</a:t>
            </a:r>
            <a:r>
              <a:rPr lang="en-US" sz="1600" dirty="0" err="1">
                <a:latin typeface="Segoe UI" pitchFamily="34" charset="0"/>
                <a:cs typeface="Segoe UI" pitchFamily="34" charset="0"/>
              </a:rPr>
              <a:t>ili</a:t>
            </a:r>
            <a:r>
              <a:rPr lang="en-US" sz="1600" dirty="0">
                <a:latin typeface="Segoe UI" pitchFamily="34" charset="0"/>
                <a:cs typeface="Segoe UI" pitchFamily="34" charset="0"/>
              </a:rPr>
              <a:t> </a:t>
            </a:r>
            <a:r>
              <a:rPr lang="en-US" sz="1600" dirty="0" err="1">
                <a:latin typeface="Segoe UI" pitchFamily="34" charset="0"/>
                <a:cs typeface="Segoe UI" pitchFamily="34" charset="0"/>
              </a:rPr>
              <a:t>poljoprivrednog</a:t>
            </a:r>
            <a:r>
              <a:rPr lang="en-US" sz="1600" dirty="0">
                <a:latin typeface="Segoe UI" pitchFamily="34" charset="0"/>
                <a:cs typeface="Segoe UI" pitchFamily="34" charset="0"/>
              </a:rPr>
              <a:t> </a:t>
            </a:r>
            <a:r>
              <a:rPr lang="en-US" sz="1600" dirty="0" err="1">
                <a:latin typeface="Segoe UI" pitchFamily="34" charset="0"/>
                <a:cs typeface="Segoe UI" pitchFamily="34" charset="0"/>
              </a:rPr>
              <a:t>zemljišta</a:t>
            </a:r>
            <a:r>
              <a:rPr lang="en-US" sz="1600" dirty="0">
                <a:latin typeface="Segoe UI" pitchFamily="34" charset="0"/>
                <a:cs typeface="Segoe UI" pitchFamily="34" charset="0"/>
              </a:rPr>
              <a:t> </a:t>
            </a:r>
            <a:r>
              <a:rPr lang="en-US" sz="1600" dirty="0" err="1">
                <a:latin typeface="Segoe UI" pitchFamily="34" charset="0"/>
                <a:cs typeface="Segoe UI" pitchFamily="34" charset="0"/>
              </a:rPr>
              <a:t>morati</a:t>
            </a:r>
            <a:r>
              <a:rPr lang="en-US" sz="1600" dirty="0">
                <a:latin typeface="Segoe UI" pitchFamily="34" charset="0"/>
                <a:cs typeface="Segoe UI" pitchFamily="34" charset="0"/>
              </a:rPr>
              <a:t> </a:t>
            </a:r>
            <a:r>
              <a:rPr lang="en-US" sz="1600" dirty="0" err="1">
                <a:latin typeface="Segoe UI" pitchFamily="34" charset="0"/>
                <a:cs typeface="Segoe UI" pitchFamily="34" charset="0"/>
              </a:rPr>
              <a:t>prenamjenit</a:t>
            </a:r>
            <a:r>
              <a:rPr lang="en-US" sz="1600" dirty="0">
                <a:latin typeface="Segoe UI" pitchFamily="34" charset="0"/>
                <a:cs typeface="Segoe UI" pitchFamily="34" charset="0"/>
              </a:rPr>
              <a:t> u </a:t>
            </a:r>
            <a:r>
              <a:rPr lang="en-US" sz="1600" dirty="0" err="1">
                <a:latin typeface="Segoe UI" pitchFamily="34" charset="0"/>
                <a:cs typeface="Segoe UI" pitchFamily="34" charset="0"/>
              </a:rPr>
              <a:t>cestu</a:t>
            </a:r>
            <a:endParaRPr lang="hr-HR" sz="1600" dirty="0">
              <a:latin typeface="Segoe UI" pitchFamily="34" charset="0"/>
              <a:cs typeface="Segoe UI" pitchFamily="34" charset="0"/>
            </a:endParaRPr>
          </a:p>
          <a:p>
            <a:r>
              <a:rPr lang="en-US" sz="1600" dirty="0">
                <a:latin typeface="Segoe UI" pitchFamily="34" charset="0"/>
                <a:cs typeface="Segoe UI" pitchFamily="34" charset="0"/>
              </a:rPr>
              <a:t>d) </a:t>
            </a:r>
            <a:r>
              <a:rPr lang="en-US" sz="1600" dirty="0" err="1">
                <a:latin typeface="Segoe UI" pitchFamily="34" charset="0"/>
                <a:cs typeface="Segoe UI" pitchFamily="34" charset="0"/>
              </a:rPr>
              <a:t>ako</a:t>
            </a:r>
            <a:r>
              <a:rPr lang="en-US" sz="1600" dirty="0">
                <a:latin typeface="Segoe UI" pitchFamily="34" charset="0"/>
                <a:cs typeface="Segoe UI" pitchFamily="34" charset="0"/>
              </a:rPr>
              <a:t> nova </a:t>
            </a:r>
            <a:r>
              <a:rPr lang="en-US" sz="1600" dirty="0" err="1">
                <a:latin typeface="Segoe UI" pitchFamily="34" charset="0"/>
                <a:cs typeface="Segoe UI" pitchFamily="34" charset="0"/>
              </a:rPr>
              <a:t>cesta</a:t>
            </a:r>
            <a:r>
              <a:rPr lang="en-US" sz="1600" dirty="0">
                <a:latin typeface="Segoe UI" pitchFamily="34" charset="0"/>
                <a:cs typeface="Segoe UI" pitchFamily="34" charset="0"/>
              </a:rPr>
              <a:t> </a:t>
            </a:r>
            <a:r>
              <a:rPr lang="en-US" sz="1600" dirty="0" err="1">
                <a:latin typeface="Segoe UI" pitchFamily="34" charset="0"/>
                <a:cs typeface="Segoe UI" pitchFamily="34" charset="0"/>
              </a:rPr>
              <a:t>neće</a:t>
            </a:r>
            <a:r>
              <a:rPr lang="en-US" sz="1600" dirty="0">
                <a:latin typeface="Segoe UI" pitchFamily="34" charset="0"/>
                <a:cs typeface="Segoe UI" pitchFamily="34" charset="0"/>
              </a:rPr>
              <a:t> </a:t>
            </a:r>
            <a:r>
              <a:rPr lang="en-US" sz="1600" dirty="0" err="1">
                <a:latin typeface="Segoe UI" pitchFamily="34" charset="0"/>
                <a:cs typeface="Segoe UI" pitchFamily="34" charset="0"/>
              </a:rPr>
              <a:t>više</a:t>
            </a:r>
            <a:r>
              <a:rPr lang="en-US" sz="1600" dirty="0">
                <a:latin typeface="Segoe UI" pitchFamily="34" charset="0"/>
                <a:cs typeface="Segoe UI" pitchFamily="34" charset="0"/>
              </a:rPr>
              <a:t> </a:t>
            </a:r>
            <a:r>
              <a:rPr lang="en-US" sz="1600" dirty="0" err="1">
                <a:latin typeface="Segoe UI" pitchFamily="34" charset="0"/>
                <a:cs typeface="Segoe UI" pitchFamily="34" charset="0"/>
              </a:rPr>
              <a:t>prolaztiti</a:t>
            </a:r>
            <a:r>
              <a:rPr lang="en-US" sz="1600" dirty="0">
                <a:latin typeface="Segoe UI" pitchFamily="34" charset="0"/>
                <a:cs typeface="Segoe UI" pitchFamily="34" charset="0"/>
              </a:rPr>
              <a:t> </a:t>
            </a:r>
            <a:r>
              <a:rPr lang="en-US" sz="1600" dirty="0" err="1">
                <a:latin typeface="Segoe UI" pitchFamily="34" charset="0"/>
                <a:cs typeface="Segoe UI" pitchFamily="34" charset="0"/>
              </a:rPr>
              <a:t>kroz</a:t>
            </a:r>
            <a:r>
              <a:rPr lang="en-US" sz="1600" dirty="0">
                <a:latin typeface="Segoe UI" pitchFamily="34" charset="0"/>
                <a:cs typeface="Segoe UI" pitchFamily="34" charset="0"/>
              </a:rPr>
              <a:t> </a:t>
            </a:r>
            <a:r>
              <a:rPr lang="en-US" sz="1600" dirty="0" err="1">
                <a:latin typeface="Segoe UI" pitchFamily="34" charset="0"/>
                <a:cs typeface="Segoe UI" pitchFamily="34" charset="0"/>
              </a:rPr>
              <a:t>neka</a:t>
            </a:r>
            <a:r>
              <a:rPr lang="en-US" sz="1600" dirty="0">
                <a:latin typeface="Segoe UI" pitchFamily="34" charset="0"/>
                <a:cs typeface="Segoe UI" pitchFamily="34" charset="0"/>
              </a:rPr>
              <a:t> </a:t>
            </a:r>
            <a:r>
              <a:rPr lang="en-US" sz="1600" dirty="0" err="1">
                <a:latin typeface="Segoe UI" pitchFamily="34" charset="0"/>
                <a:cs typeface="Segoe UI" pitchFamily="34" charset="0"/>
              </a:rPr>
              <a:t>mjesta</a:t>
            </a:r>
            <a:r>
              <a:rPr lang="en-US" sz="1600" dirty="0">
                <a:latin typeface="Segoe UI" pitchFamily="34" charset="0"/>
                <a:cs typeface="Segoe UI" pitchFamily="34" charset="0"/>
              </a:rPr>
              <a:t>, </a:t>
            </a:r>
            <a:r>
              <a:rPr lang="en-US" sz="1600" dirty="0" err="1">
                <a:latin typeface="Segoe UI" pitchFamily="34" charset="0"/>
                <a:cs typeface="Segoe UI" pitchFamily="34" charset="0"/>
              </a:rPr>
              <a:t>doći</a:t>
            </a:r>
            <a:r>
              <a:rPr lang="en-US" sz="1600" dirty="0">
                <a:latin typeface="Segoe UI" pitchFamily="34" charset="0"/>
                <a:cs typeface="Segoe UI" pitchFamily="34" charset="0"/>
              </a:rPr>
              <a:t> </a:t>
            </a:r>
            <a:r>
              <a:rPr lang="en-US" sz="1600" dirty="0" err="1">
                <a:latin typeface="Segoe UI" pitchFamily="34" charset="0"/>
                <a:cs typeface="Segoe UI" pitchFamily="34" charset="0"/>
              </a:rPr>
              <a:t>će</a:t>
            </a:r>
            <a:r>
              <a:rPr lang="en-US" sz="1600" dirty="0">
                <a:latin typeface="Segoe UI" pitchFamily="34" charset="0"/>
                <a:cs typeface="Segoe UI" pitchFamily="34" charset="0"/>
              </a:rPr>
              <a:t> do </a:t>
            </a:r>
            <a:r>
              <a:rPr lang="en-US" sz="1600" dirty="0" err="1">
                <a:latin typeface="Segoe UI" pitchFamily="34" charset="0"/>
                <a:cs typeface="Segoe UI" pitchFamily="34" charset="0"/>
              </a:rPr>
              <a:t>smanjenja</a:t>
            </a:r>
            <a:r>
              <a:rPr lang="en-US" sz="1600" dirty="0">
                <a:latin typeface="Segoe UI" pitchFamily="34" charset="0"/>
                <a:cs typeface="Segoe UI" pitchFamily="34" charset="0"/>
              </a:rPr>
              <a:t> </a:t>
            </a:r>
            <a:r>
              <a:rPr lang="en-US" sz="1600" dirty="0" err="1">
                <a:latin typeface="Segoe UI" pitchFamily="34" charset="0"/>
                <a:cs typeface="Segoe UI" pitchFamily="34" charset="0"/>
              </a:rPr>
              <a:t>prihoda</a:t>
            </a:r>
            <a:r>
              <a:rPr lang="en-US" sz="1600" dirty="0">
                <a:latin typeface="Segoe UI" pitchFamily="34" charset="0"/>
                <a:cs typeface="Segoe UI" pitchFamily="34" charset="0"/>
              </a:rPr>
              <a:t> </a:t>
            </a:r>
            <a:r>
              <a:rPr lang="en-US" sz="1600" dirty="0" err="1">
                <a:latin typeface="Segoe UI" pitchFamily="34" charset="0"/>
                <a:cs typeface="Segoe UI" pitchFamily="34" charset="0"/>
              </a:rPr>
              <a:t>trgovine</a:t>
            </a:r>
            <a:r>
              <a:rPr lang="en-US" sz="1600" dirty="0">
                <a:latin typeface="Segoe UI" pitchFamily="34" charset="0"/>
                <a:cs typeface="Segoe UI" pitchFamily="34" charset="0"/>
              </a:rPr>
              <a:t>, </a:t>
            </a:r>
            <a:r>
              <a:rPr lang="en-US" sz="1600" dirty="0" err="1">
                <a:latin typeface="Segoe UI" pitchFamily="34" charset="0"/>
                <a:cs typeface="Segoe UI" pitchFamily="34" charset="0"/>
              </a:rPr>
              <a:t>ugostiteljstva</a:t>
            </a:r>
            <a:r>
              <a:rPr lang="en-US" sz="1600" dirty="0">
                <a:latin typeface="Segoe UI" pitchFamily="34" charset="0"/>
                <a:cs typeface="Segoe UI" pitchFamily="34" charset="0"/>
              </a:rPr>
              <a:t> </a:t>
            </a:r>
            <a:r>
              <a:rPr lang="en-US" sz="1600" dirty="0" err="1">
                <a:latin typeface="Segoe UI" pitchFamily="34" charset="0"/>
                <a:cs typeface="Segoe UI" pitchFamily="34" charset="0"/>
              </a:rPr>
              <a:t>i</a:t>
            </a:r>
            <a:r>
              <a:rPr lang="en-US" sz="1600" dirty="0">
                <a:latin typeface="Segoe UI" pitchFamily="34" charset="0"/>
                <a:cs typeface="Segoe UI" pitchFamily="34" charset="0"/>
              </a:rPr>
              <a:t> </a:t>
            </a:r>
            <a:r>
              <a:rPr lang="en-US" sz="1600" dirty="0" err="1">
                <a:latin typeface="Segoe UI" pitchFamily="34" charset="0"/>
                <a:cs typeface="Segoe UI" pitchFamily="34" charset="0"/>
              </a:rPr>
              <a:t>drugoh</a:t>
            </a:r>
            <a:r>
              <a:rPr lang="en-US" sz="1600" dirty="0">
                <a:latin typeface="Segoe UI" pitchFamily="34" charset="0"/>
                <a:cs typeface="Segoe UI" pitchFamily="34" charset="0"/>
              </a:rPr>
              <a:t> </a:t>
            </a:r>
            <a:r>
              <a:rPr lang="en-US" sz="1600" dirty="0" err="1">
                <a:latin typeface="Segoe UI" pitchFamily="34" charset="0"/>
                <a:cs typeface="Segoe UI" pitchFamily="34" charset="0"/>
              </a:rPr>
              <a:t>djelatnosti</a:t>
            </a:r>
            <a:r>
              <a:rPr lang="en-US" sz="1600" dirty="0">
                <a:latin typeface="Segoe UI" pitchFamily="34" charset="0"/>
                <a:cs typeface="Segoe UI" pitchFamily="34" charset="0"/>
              </a:rPr>
              <a:t> u </a:t>
            </a:r>
            <a:r>
              <a:rPr lang="en-US" sz="1600" dirty="0" err="1">
                <a:latin typeface="Segoe UI" pitchFamily="34" charset="0"/>
                <a:cs typeface="Segoe UI" pitchFamily="34" charset="0"/>
              </a:rPr>
              <a:t>tim</a:t>
            </a:r>
            <a:r>
              <a:rPr lang="en-US" sz="1600" dirty="0">
                <a:latin typeface="Segoe UI" pitchFamily="34" charset="0"/>
                <a:cs typeface="Segoe UI" pitchFamily="34" charset="0"/>
              </a:rPr>
              <a:t> </a:t>
            </a:r>
            <a:r>
              <a:rPr lang="en-US" sz="1600" dirty="0" err="1">
                <a:latin typeface="Segoe UI" pitchFamily="34" charset="0"/>
                <a:cs typeface="Segoe UI" pitchFamily="34" charset="0"/>
              </a:rPr>
              <a:t>mjestima</a:t>
            </a:r>
            <a:r>
              <a:rPr lang="en-US" sz="1600" dirty="0">
                <a:latin typeface="Segoe UI" pitchFamily="34" charset="0"/>
                <a:cs typeface="Segoe UI" pitchFamily="34" charset="0"/>
              </a:rPr>
              <a:t>, </a:t>
            </a:r>
            <a:r>
              <a:rPr lang="en-US" sz="1600" dirty="0" err="1">
                <a:latin typeface="Segoe UI" pitchFamily="34" charset="0"/>
                <a:cs typeface="Segoe UI" pitchFamily="34" charset="0"/>
              </a:rPr>
              <a:t>jer</a:t>
            </a:r>
            <a:r>
              <a:rPr lang="en-US" sz="1600" dirty="0">
                <a:latin typeface="Segoe UI" pitchFamily="34" charset="0"/>
                <a:cs typeface="Segoe UI" pitchFamily="34" charset="0"/>
              </a:rPr>
              <a:t> </a:t>
            </a:r>
            <a:r>
              <a:rPr lang="en-US" sz="1600" dirty="0" err="1">
                <a:latin typeface="Segoe UI" pitchFamily="34" charset="0"/>
                <a:cs typeface="Segoe UI" pitchFamily="34" charset="0"/>
              </a:rPr>
              <a:t>će</a:t>
            </a:r>
            <a:r>
              <a:rPr lang="en-US" sz="1600" dirty="0">
                <a:latin typeface="Segoe UI" pitchFamily="34" charset="0"/>
                <a:cs typeface="Segoe UI" pitchFamily="34" charset="0"/>
              </a:rPr>
              <a:t> </a:t>
            </a:r>
            <a:r>
              <a:rPr lang="en-US" sz="1600" dirty="0" err="1">
                <a:latin typeface="Segoe UI" pitchFamily="34" charset="0"/>
                <a:cs typeface="Segoe UI" pitchFamily="34" charset="0"/>
              </a:rPr>
              <a:t>ih</a:t>
            </a:r>
            <a:r>
              <a:rPr lang="en-US" sz="1600" dirty="0">
                <a:latin typeface="Segoe UI" pitchFamily="34" charset="0"/>
                <a:cs typeface="Segoe UI" pitchFamily="34" charset="0"/>
              </a:rPr>
              <a:t> </a:t>
            </a:r>
            <a:r>
              <a:rPr lang="en-US" sz="1600" dirty="0" err="1">
                <a:latin typeface="Segoe UI" pitchFamily="34" charset="0"/>
                <a:cs typeface="Segoe UI" pitchFamily="34" charset="0"/>
              </a:rPr>
              <a:t>promet</a:t>
            </a:r>
            <a:r>
              <a:rPr lang="en-US" sz="1600" dirty="0">
                <a:latin typeface="Segoe UI" pitchFamily="34" charset="0"/>
                <a:cs typeface="Segoe UI" pitchFamily="34" charset="0"/>
              </a:rPr>
              <a:t> </a:t>
            </a:r>
            <a:r>
              <a:rPr lang="en-US" sz="1600" dirty="0" err="1">
                <a:latin typeface="Segoe UI" pitchFamily="34" charset="0"/>
                <a:cs typeface="Segoe UI" pitchFamily="34" charset="0"/>
              </a:rPr>
              <a:t>putnika</a:t>
            </a:r>
            <a:r>
              <a:rPr lang="en-US" sz="1600" dirty="0">
                <a:latin typeface="Segoe UI" pitchFamily="34" charset="0"/>
                <a:cs typeface="Segoe UI" pitchFamily="34" charset="0"/>
              </a:rPr>
              <a:t> </a:t>
            </a:r>
            <a:r>
              <a:rPr lang="en-US" sz="1600" dirty="0" err="1">
                <a:latin typeface="Segoe UI" pitchFamily="34" charset="0"/>
                <a:cs typeface="Segoe UI" pitchFamily="34" charset="0"/>
              </a:rPr>
              <a:t>zaobići</a:t>
            </a:r>
            <a:endParaRPr lang="hr-HR" sz="1600" dirty="0">
              <a:latin typeface="Segoe UI" pitchFamily="34" charset="0"/>
              <a:cs typeface="Segoe UI" pitchFamily="34" charset="0"/>
            </a:endParaRPr>
          </a:p>
          <a:p>
            <a:r>
              <a:rPr lang="en-US" sz="1600" dirty="0">
                <a:latin typeface="Segoe UI" pitchFamily="34" charset="0"/>
                <a:cs typeface="Segoe UI" pitchFamily="34" charset="0"/>
              </a:rPr>
              <a:t>e) </a:t>
            </a:r>
            <a:r>
              <a:rPr lang="en-US" sz="1600" dirty="0" err="1">
                <a:latin typeface="Segoe UI" pitchFamily="34" charset="0"/>
                <a:cs typeface="Segoe UI" pitchFamily="34" charset="0"/>
              </a:rPr>
              <a:t>ekološke</a:t>
            </a:r>
            <a:r>
              <a:rPr lang="en-US" sz="1600" dirty="0">
                <a:latin typeface="Segoe UI" pitchFamily="34" charset="0"/>
                <a:cs typeface="Segoe UI" pitchFamily="34" charset="0"/>
              </a:rPr>
              <a:t> </a:t>
            </a:r>
            <a:r>
              <a:rPr lang="en-US" sz="1600" dirty="0" err="1">
                <a:latin typeface="Segoe UI" pitchFamily="34" charset="0"/>
                <a:cs typeface="Segoe UI" pitchFamily="34" charset="0"/>
              </a:rPr>
              <a:t>posljedice</a:t>
            </a:r>
            <a:r>
              <a:rPr lang="en-US" sz="1600" dirty="0">
                <a:latin typeface="Segoe UI" pitchFamily="34" charset="0"/>
                <a:cs typeface="Segoe UI" pitchFamily="34" charset="0"/>
              </a:rPr>
              <a:t> do </a:t>
            </a:r>
            <a:r>
              <a:rPr lang="en-US" sz="1600" dirty="0" err="1">
                <a:latin typeface="Segoe UI" pitchFamily="34" charset="0"/>
                <a:cs typeface="Segoe UI" pitchFamily="34" charset="0"/>
              </a:rPr>
              <a:t>kojih</a:t>
            </a:r>
            <a:r>
              <a:rPr lang="en-US" sz="1600" dirty="0">
                <a:latin typeface="Segoe UI" pitchFamily="34" charset="0"/>
                <a:cs typeface="Segoe UI" pitchFamily="34" charset="0"/>
              </a:rPr>
              <a:t> </a:t>
            </a:r>
            <a:r>
              <a:rPr lang="en-US" sz="1600" dirty="0" err="1">
                <a:latin typeface="Segoe UI" pitchFamily="34" charset="0"/>
                <a:cs typeface="Segoe UI" pitchFamily="34" charset="0"/>
              </a:rPr>
              <a:t>će</a:t>
            </a:r>
            <a:r>
              <a:rPr lang="en-US" sz="1600" dirty="0">
                <a:latin typeface="Segoe UI" pitchFamily="34" charset="0"/>
                <a:cs typeface="Segoe UI" pitchFamily="34" charset="0"/>
              </a:rPr>
              <a:t> </a:t>
            </a:r>
            <a:r>
              <a:rPr lang="en-US" sz="1600" dirty="0" err="1">
                <a:latin typeface="Segoe UI" pitchFamily="34" charset="0"/>
                <a:cs typeface="Segoe UI" pitchFamily="34" charset="0"/>
              </a:rPr>
              <a:t>doći</a:t>
            </a:r>
            <a:r>
              <a:rPr lang="en-US" sz="1600" dirty="0">
                <a:latin typeface="Segoe UI" pitchFamily="34" charset="0"/>
                <a:cs typeface="Segoe UI" pitchFamily="34" charset="0"/>
              </a:rPr>
              <a:t> </a:t>
            </a:r>
            <a:r>
              <a:rPr lang="en-US" sz="1600" dirty="0" err="1">
                <a:latin typeface="Segoe UI" pitchFamily="34" charset="0"/>
                <a:cs typeface="Segoe UI" pitchFamily="34" charset="0"/>
              </a:rPr>
              <a:t>na</a:t>
            </a:r>
            <a:r>
              <a:rPr lang="en-US" sz="1600" dirty="0">
                <a:latin typeface="Segoe UI" pitchFamily="34" charset="0"/>
                <a:cs typeface="Segoe UI" pitchFamily="34" charset="0"/>
              </a:rPr>
              <a:t> </a:t>
            </a:r>
            <a:r>
              <a:rPr lang="en-US" sz="1600" dirty="0" err="1">
                <a:latin typeface="Segoe UI" pitchFamily="34" charset="0"/>
                <a:cs typeface="Segoe UI" pitchFamily="34" charset="0"/>
              </a:rPr>
              <a:t>prostoru</a:t>
            </a:r>
            <a:r>
              <a:rPr lang="en-US" sz="1600" dirty="0">
                <a:latin typeface="Segoe UI" pitchFamily="34" charset="0"/>
                <a:cs typeface="Segoe UI" pitchFamily="34" charset="0"/>
              </a:rPr>
              <a:t> </a:t>
            </a:r>
            <a:r>
              <a:rPr lang="en-US" sz="1600" dirty="0" err="1">
                <a:latin typeface="Segoe UI" pitchFamily="34" charset="0"/>
                <a:cs typeface="Segoe UI" pitchFamily="34" charset="0"/>
              </a:rPr>
              <a:t>kroz</a:t>
            </a:r>
            <a:r>
              <a:rPr lang="en-US" sz="1600" dirty="0">
                <a:latin typeface="Segoe UI" pitchFamily="34" charset="0"/>
                <a:cs typeface="Segoe UI" pitchFamily="34" charset="0"/>
              </a:rPr>
              <a:t> </a:t>
            </a:r>
            <a:r>
              <a:rPr lang="en-US" sz="1600" dirty="0" err="1">
                <a:latin typeface="Segoe UI" pitchFamily="34" charset="0"/>
                <a:cs typeface="Segoe UI" pitchFamily="34" charset="0"/>
              </a:rPr>
              <a:t>koje</a:t>
            </a:r>
            <a:r>
              <a:rPr lang="en-US" sz="1600" dirty="0">
                <a:latin typeface="Segoe UI" pitchFamily="34" charset="0"/>
                <a:cs typeface="Segoe UI" pitchFamily="34" charset="0"/>
              </a:rPr>
              <a:t> </a:t>
            </a:r>
            <a:r>
              <a:rPr lang="en-US" sz="1600" dirty="0" err="1">
                <a:latin typeface="Segoe UI" pitchFamily="34" charset="0"/>
                <a:cs typeface="Segoe UI" pitchFamily="34" charset="0"/>
              </a:rPr>
              <a:t>će</a:t>
            </a:r>
            <a:r>
              <a:rPr lang="en-US" sz="1600" dirty="0">
                <a:latin typeface="Segoe UI" pitchFamily="34" charset="0"/>
                <a:cs typeface="Segoe UI" pitchFamily="34" charset="0"/>
              </a:rPr>
              <a:t> </a:t>
            </a:r>
            <a:r>
              <a:rPr lang="en-US" sz="1600" dirty="0" err="1">
                <a:latin typeface="Segoe UI" pitchFamily="34" charset="0"/>
                <a:cs typeface="Segoe UI" pitchFamily="34" charset="0"/>
              </a:rPr>
              <a:t>prolaziti</a:t>
            </a:r>
            <a:r>
              <a:rPr lang="en-US" sz="1600" dirty="0">
                <a:latin typeface="Segoe UI" pitchFamily="34" charset="0"/>
                <a:cs typeface="Segoe UI" pitchFamily="34" charset="0"/>
              </a:rPr>
              <a:t> nova </a:t>
            </a:r>
            <a:r>
              <a:rPr lang="en-US" sz="1600" dirty="0" err="1">
                <a:latin typeface="Segoe UI" pitchFamily="34" charset="0"/>
                <a:cs typeface="Segoe UI" pitchFamily="34" charset="0"/>
              </a:rPr>
              <a:t>cesta</a:t>
            </a:r>
            <a:r>
              <a:rPr lang="en-US" sz="1600" dirty="0">
                <a:latin typeface="Segoe UI" pitchFamily="34" charset="0"/>
                <a:cs typeface="Segoe UI" pitchFamily="34" charset="0"/>
              </a:rPr>
              <a:t> </a:t>
            </a:r>
            <a:r>
              <a:rPr lang="en-US" sz="1600" dirty="0" err="1">
                <a:latin typeface="Segoe UI" pitchFamily="34" charset="0"/>
                <a:cs typeface="Segoe UI" pitchFamily="34" charset="0"/>
              </a:rPr>
              <a:t>izazvane</a:t>
            </a:r>
            <a:r>
              <a:rPr lang="en-US" sz="1600" dirty="0">
                <a:latin typeface="Segoe UI" pitchFamily="34" charset="0"/>
                <a:cs typeface="Segoe UI" pitchFamily="34" charset="0"/>
              </a:rPr>
              <a:t> </a:t>
            </a:r>
            <a:r>
              <a:rPr lang="en-US" sz="1600" dirty="0" err="1">
                <a:latin typeface="Segoe UI" pitchFamily="34" charset="0"/>
                <a:cs typeface="Segoe UI" pitchFamily="34" charset="0"/>
              </a:rPr>
              <a:t>bukom</a:t>
            </a:r>
            <a:r>
              <a:rPr lang="en-US" sz="1600" dirty="0">
                <a:latin typeface="Segoe UI" pitchFamily="34" charset="0"/>
                <a:cs typeface="Segoe UI" pitchFamily="34" charset="0"/>
              </a:rPr>
              <a:t>, </a:t>
            </a:r>
            <a:r>
              <a:rPr lang="en-US" sz="1600" dirty="0" err="1">
                <a:latin typeface="Segoe UI" pitchFamily="34" charset="0"/>
                <a:cs typeface="Segoe UI" pitchFamily="34" charset="0"/>
              </a:rPr>
              <a:t>ispušnim</a:t>
            </a:r>
            <a:r>
              <a:rPr lang="en-US" sz="1600" dirty="0">
                <a:latin typeface="Segoe UI" pitchFamily="34" charset="0"/>
                <a:cs typeface="Segoe UI" pitchFamily="34" charset="0"/>
              </a:rPr>
              <a:t> </a:t>
            </a:r>
            <a:r>
              <a:rPr lang="en-US" sz="1600" dirty="0" err="1">
                <a:latin typeface="Segoe UI" pitchFamily="34" charset="0"/>
                <a:cs typeface="Segoe UI" pitchFamily="34" charset="0"/>
              </a:rPr>
              <a:t>plinovima</a:t>
            </a:r>
            <a:r>
              <a:rPr lang="en-US" sz="1600" dirty="0">
                <a:latin typeface="Segoe UI" pitchFamily="34" charset="0"/>
                <a:cs typeface="Segoe UI" pitchFamily="34" charset="0"/>
              </a:rPr>
              <a:t>, </a:t>
            </a:r>
            <a:r>
              <a:rPr lang="en-US" sz="1600" dirty="0" err="1">
                <a:latin typeface="Segoe UI" pitchFamily="34" charset="0"/>
                <a:cs typeface="Segoe UI" pitchFamily="34" charset="0"/>
              </a:rPr>
              <a:t>zagađivanjem</a:t>
            </a:r>
            <a:r>
              <a:rPr lang="en-US" sz="1600" dirty="0">
                <a:latin typeface="Segoe UI" pitchFamily="34" charset="0"/>
                <a:cs typeface="Segoe UI" pitchFamily="34" charset="0"/>
              </a:rPr>
              <a:t> </a:t>
            </a:r>
            <a:r>
              <a:rPr lang="en-US" sz="1600" dirty="0" err="1">
                <a:latin typeface="Segoe UI" pitchFamily="34" charset="0"/>
                <a:cs typeface="Segoe UI" pitchFamily="34" charset="0"/>
              </a:rPr>
              <a:t>otpadom</a:t>
            </a:r>
            <a:r>
              <a:rPr lang="en-US" sz="1600" dirty="0">
                <a:latin typeface="Segoe UI" pitchFamily="34" charset="0"/>
                <a:cs typeface="Segoe UI" pitchFamily="34" charset="0"/>
              </a:rPr>
              <a:t> </a:t>
            </a:r>
            <a:r>
              <a:rPr lang="en-US" sz="1600" dirty="0" err="1">
                <a:latin typeface="Segoe UI" pitchFamily="34" charset="0"/>
                <a:cs typeface="Segoe UI" pitchFamily="34" charset="0"/>
              </a:rPr>
              <a:t>koji</a:t>
            </a:r>
            <a:r>
              <a:rPr lang="en-US" sz="1600" dirty="0">
                <a:latin typeface="Segoe UI" pitchFamily="34" charset="0"/>
                <a:cs typeface="Segoe UI" pitchFamily="34" charset="0"/>
              </a:rPr>
              <a:t> </a:t>
            </a:r>
            <a:r>
              <a:rPr lang="en-US" sz="1600" dirty="0" err="1">
                <a:latin typeface="Segoe UI" pitchFamily="34" charset="0"/>
                <a:cs typeface="Segoe UI" pitchFamily="34" charset="0"/>
              </a:rPr>
              <a:t>će</a:t>
            </a:r>
            <a:r>
              <a:rPr lang="en-US" sz="1600" dirty="0">
                <a:latin typeface="Segoe UI" pitchFamily="34" charset="0"/>
                <a:cs typeface="Segoe UI" pitchFamily="34" charset="0"/>
              </a:rPr>
              <a:t> </a:t>
            </a:r>
            <a:r>
              <a:rPr lang="en-US" sz="1600" dirty="0" err="1">
                <a:latin typeface="Segoe UI" pitchFamily="34" charset="0"/>
                <a:cs typeface="Segoe UI" pitchFamily="34" charset="0"/>
              </a:rPr>
              <a:t>putnici</a:t>
            </a:r>
            <a:r>
              <a:rPr lang="en-US" sz="1600" dirty="0">
                <a:latin typeface="Segoe UI" pitchFamily="34" charset="0"/>
                <a:cs typeface="Segoe UI" pitchFamily="34" charset="0"/>
              </a:rPr>
              <a:t> </a:t>
            </a:r>
            <a:r>
              <a:rPr lang="en-US" sz="1600" dirty="0" err="1">
                <a:latin typeface="Segoe UI" pitchFamily="34" charset="0"/>
                <a:cs typeface="Segoe UI" pitchFamily="34" charset="0"/>
              </a:rPr>
              <a:t>ostavljati</a:t>
            </a:r>
            <a:r>
              <a:rPr lang="en-US" sz="1600" dirty="0">
                <a:latin typeface="Segoe UI" pitchFamily="34" charset="0"/>
                <a:cs typeface="Segoe UI" pitchFamily="34" charset="0"/>
              </a:rPr>
              <a:t> </a:t>
            </a:r>
            <a:r>
              <a:rPr lang="en-US" sz="1600" dirty="0" err="1">
                <a:latin typeface="Segoe UI" pitchFamily="34" charset="0"/>
                <a:cs typeface="Segoe UI" pitchFamily="34" charset="0"/>
              </a:rPr>
              <a:t>za</a:t>
            </a:r>
            <a:r>
              <a:rPr lang="en-US" sz="1600" dirty="0">
                <a:latin typeface="Segoe UI" pitchFamily="34" charset="0"/>
                <a:cs typeface="Segoe UI" pitchFamily="34" charset="0"/>
              </a:rPr>
              <a:t> </a:t>
            </a:r>
            <a:r>
              <a:rPr lang="en-US" sz="1600" dirty="0" err="1">
                <a:latin typeface="Segoe UI" pitchFamily="34" charset="0"/>
                <a:cs typeface="Segoe UI" pitchFamily="34" charset="0"/>
              </a:rPr>
              <a:t>sobom</a:t>
            </a:r>
            <a:r>
              <a:rPr lang="en-US" sz="1600" dirty="0">
                <a:latin typeface="Segoe UI" pitchFamily="34" charset="0"/>
                <a:cs typeface="Segoe UI" pitchFamily="34" charset="0"/>
              </a:rPr>
              <a:t>, </a:t>
            </a:r>
            <a:r>
              <a:rPr lang="en-US" sz="1600" dirty="0" err="1">
                <a:latin typeface="Segoe UI" pitchFamily="34" charset="0"/>
                <a:cs typeface="Segoe UI" pitchFamily="34" charset="0"/>
              </a:rPr>
              <a:t>itd</a:t>
            </a:r>
            <a:r>
              <a:rPr lang="en-US" sz="1600" dirty="0">
                <a:latin typeface="Segoe UI" pitchFamily="34" charset="0"/>
                <a:cs typeface="Segoe UI" pitchFamily="34" charset="0"/>
              </a:rPr>
              <a:t>.</a:t>
            </a:r>
            <a:endParaRPr lang="hr-HR" sz="1600" dirty="0">
              <a:latin typeface="Segoe UI" pitchFamily="34" charset="0"/>
              <a:cs typeface="Segoe UI" pitchFamily="34" charset="0"/>
            </a:endParaRPr>
          </a:p>
          <a:p>
            <a:r>
              <a:rPr lang="en-US" sz="1600" dirty="0">
                <a:latin typeface="Segoe UI" pitchFamily="34" charset="0"/>
                <a:cs typeface="Segoe UI" pitchFamily="34" charset="0"/>
              </a:rPr>
              <a:t>f) </a:t>
            </a:r>
            <a:r>
              <a:rPr lang="en-US" sz="1600" dirty="0" err="1">
                <a:latin typeface="Segoe UI" pitchFamily="34" charset="0"/>
                <a:cs typeface="Segoe UI" pitchFamily="34" charset="0"/>
              </a:rPr>
              <a:t>nezadovoljstvo</a:t>
            </a:r>
            <a:r>
              <a:rPr lang="en-US" sz="1600" dirty="0">
                <a:latin typeface="Segoe UI" pitchFamily="34" charset="0"/>
                <a:cs typeface="Segoe UI" pitchFamily="34" charset="0"/>
              </a:rPr>
              <a:t> </a:t>
            </a:r>
            <a:r>
              <a:rPr lang="en-US" sz="1600" dirty="0" err="1">
                <a:latin typeface="Segoe UI" pitchFamily="34" charset="0"/>
                <a:cs typeface="Segoe UI" pitchFamily="34" charset="0"/>
              </a:rPr>
              <a:t>dijela</a:t>
            </a:r>
            <a:r>
              <a:rPr lang="en-US" sz="1600" dirty="0">
                <a:latin typeface="Segoe UI" pitchFamily="34" charset="0"/>
                <a:cs typeface="Segoe UI" pitchFamily="34" charset="0"/>
              </a:rPr>
              <a:t> </a:t>
            </a:r>
            <a:r>
              <a:rPr lang="en-US" sz="1600" dirty="0" err="1">
                <a:latin typeface="Segoe UI" pitchFamily="34" charset="0"/>
                <a:cs typeface="Segoe UI" pitchFamily="34" charset="0"/>
              </a:rPr>
              <a:t>stanovništva</a:t>
            </a:r>
            <a:r>
              <a:rPr lang="en-US" sz="1600" dirty="0">
                <a:latin typeface="Segoe UI" pitchFamily="34" charset="0"/>
                <a:cs typeface="Segoe UI" pitchFamily="34" charset="0"/>
              </a:rPr>
              <a:t> </a:t>
            </a:r>
            <a:r>
              <a:rPr lang="en-US" sz="1600" dirty="0" err="1">
                <a:latin typeface="Segoe UI" pitchFamily="34" charset="0"/>
                <a:cs typeface="Segoe UI" pitchFamily="34" charset="0"/>
              </a:rPr>
              <a:t>kroz</a:t>
            </a:r>
            <a:r>
              <a:rPr lang="en-US" sz="1600" dirty="0">
                <a:latin typeface="Segoe UI" pitchFamily="34" charset="0"/>
                <a:cs typeface="Segoe UI" pitchFamily="34" charset="0"/>
              </a:rPr>
              <a:t> </a:t>
            </a:r>
            <a:r>
              <a:rPr lang="en-US" sz="1600" dirty="0" err="1">
                <a:latin typeface="Segoe UI" pitchFamily="34" charset="0"/>
                <a:cs typeface="Segoe UI" pitchFamily="34" charset="0"/>
              </a:rPr>
              <a:t>čije</a:t>
            </a:r>
            <a:r>
              <a:rPr lang="en-US" sz="1600" dirty="0">
                <a:latin typeface="Segoe UI" pitchFamily="34" charset="0"/>
                <a:cs typeface="Segoe UI" pitchFamily="34" charset="0"/>
              </a:rPr>
              <a:t> </a:t>
            </a:r>
            <a:r>
              <a:rPr lang="en-US" sz="1600" dirty="0" err="1">
                <a:latin typeface="Segoe UI" pitchFamily="34" charset="0"/>
                <a:cs typeface="Segoe UI" pitchFamily="34" charset="0"/>
              </a:rPr>
              <a:t>će</a:t>
            </a:r>
            <a:r>
              <a:rPr lang="en-US" sz="1600" dirty="0">
                <a:latin typeface="Segoe UI" pitchFamily="34" charset="0"/>
                <a:cs typeface="Segoe UI" pitchFamily="34" charset="0"/>
              </a:rPr>
              <a:t> </a:t>
            </a:r>
            <a:r>
              <a:rPr lang="en-US" sz="1600" dirty="0" err="1">
                <a:latin typeface="Segoe UI" pitchFamily="34" charset="0"/>
                <a:cs typeface="Segoe UI" pitchFamily="34" charset="0"/>
              </a:rPr>
              <a:t>područje</a:t>
            </a:r>
            <a:r>
              <a:rPr lang="en-US" sz="1600" dirty="0">
                <a:latin typeface="Segoe UI" pitchFamily="34" charset="0"/>
                <a:cs typeface="Segoe UI" pitchFamily="34" charset="0"/>
              </a:rPr>
              <a:t> </a:t>
            </a:r>
            <a:r>
              <a:rPr lang="en-US" sz="1600" dirty="0" err="1">
                <a:latin typeface="Segoe UI" pitchFamily="34" charset="0"/>
                <a:cs typeface="Segoe UI" pitchFamily="34" charset="0"/>
              </a:rPr>
              <a:t>prolaziti</a:t>
            </a:r>
            <a:r>
              <a:rPr lang="en-US" sz="1600" dirty="0">
                <a:latin typeface="Segoe UI" pitchFamily="34" charset="0"/>
                <a:cs typeface="Segoe UI" pitchFamily="34" charset="0"/>
              </a:rPr>
              <a:t> nova </a:t>
            </a:r>
            <a:r>
              <a:rPr lang="en-US" sz="1600" dirty="0" err="1">
                <a:latin typeface="Segoe UI" pitchFamily="34" charset="0"/>
                <a:cs typeface="Segoe UI" pitchFamily="34" charset="0"/>
              </a:rPr>
              <a:t>cesta</a:t>
            </a:r>
            <a:r>
              <a:rPr lang="en-US" sz="1600" dirty="0">
                <a:latin typeface="Segoe UI" pitchFamily="34" charset="0"/>
                <a:cs typeface="Segoe UI" pitchFamily="34" charset="0"/>
              </a:rPr>
              <a:t> </a:t>
            </a:r>
            <a:r>
              <a:rPr lang="en-US" sz="1600" dirty="0" err="1">
                <a:latin typeface="Segoe UI" pitchFamily="34" charset="0"/>
                <a:cs typeface="Segoe UI" pitchFamily="34" charset="0"/>
              </a:rPr>
              <a:t>zbog</a:t>
            </a:r>
            <a:r>
              <a:rPr lang="en-US" sz="1600" dirty="0">
                <a:latin typeface="Segoe UI" pitchFamily="34" charset="0"/>
                <a:cs typeface="Segoe UI" pitchFamily="34" charset="0"/>
              </a:rPr>
              <a:t> </a:t>
            </a:r>
            <a:r>
              <a:rPr lang="en-US" sz="1600" dirty="0" err="1">
                <a:latin typeface="Segoe UI" pitchFamily="34" charset="0"/>
                <a:cs typeface="Segoe UI" pitchFamily="34" charset="0"/>
              </a:rPr>
              <a:t>narušavanja</a:t>
            </a:r>
            <a:r>
              <a:rPr lang="en-US" sz="1600" dirty="0">
                <a:latin typeface="Segoe UI" pitchFamily="34" charset="0"/>
                <a:cs typeface="Segoe UI" pitchFamily="34" charset="0"/>
              </a:rPr>
              <a:t> </a:t>
            </a:r>
            <a:r>
              <a:rPr lang="en-US" sz="1600" dirty="0" err="1">
                <a:latin typeface="Segoe UI" pitchFamily="34" charset="0"/>
                <a:cs typeface="Segoe UI" pitchFamily="34" charset="0"/>
              </a:rPr>
              <a:t>njihovog</a:t>
            </a:r>
            <a:r>
              <a:rPr lang="en-US" sz="1600" dirty="0">
                <a:latin typeface="Segoe UI" pitchFamily="34" charset="0"/>
                <a:cs typeface="Segoe UI" pitchFamily="34" charset="0"/>
              </a:rPr>
              <a:t> </a:t>
            </a:r>
            <a:r>
              <a:rPr lang="en-US" sz="1600" dirty="0" err="1">
                <a:latin typeface="Segoe UI" pitchFamily="34" charset="0"/>
                <a:cs typeface="Segoe UI" pitchFamily="34" charset="0"/>
              </a:rPr>
              <a:t>mira</a:t>
            </a:r>
            <a:r>
              <a:rPr lang="en-US" sz="1600" dirty="0">
                <a:latin typeface="Segoe UI" pitchFamily="34" charset="0"/>
                <a:cs typeface="Segoe UI" pitchFamily="34" charset="0"/>
              </a:rPr>
              <a:t>, </a:t>
            </a:r>
            <a:r>
              <a:rPr lang="en-US" sz="1600" dirty="0" err="1">
                <a:latin typeface="Segoe UI" pitchFamily="34" charset="0"/>
                <a:cs typeface="Segoe UI" pitchFamily="34" charset="0"/>
              </a:rPr>
              <a:t>ali</a:t>
            </a:r>
            <a:r>
              <a:rPr lang="en-US" sz="1600" dirty="0">
                <a:latin typeface="Segoe UI" pitchFamily="34" charset="0"/>
                <a:cs typeface="Segoe UI" pitchFamily="34" charset="0"/>
              </a:rPr>
              <a:t>, </a:t>
            </a:r>
            <a:r>
              <a:rPr lang="en-US" sz="1600" dirty="0" err="1">
                <a:latin typeface="Segoe UI" pitchFamily="34" charset="0"/>
                <a:cs typeface="Segoe UI" pitchFamily="34" charset="0"/>
              </a:rPr>
              <a:t>također</a:t>
            </a:r>
            <a:r>
              <a:rPr lang="en-US" sz="1600" dirty="0">
                <a:latin typeface="Segoe UI" pitchFamily="34" charset="0"/>
                <a:cs typeface="Segoe UI" pitchFamily="34" charset="0"/>
              </a:rPr>
              <a:t>, </a:t>
            </a:r>
            <a:r>
              <a:rPr lang="en-US" sz="1600" dirty="0" err="1">
                <a:latin typeface="Segoe UI" pitchFamily="34" charset="0"/>
                <a:cs typeface="Segoe UI" pitchFamily="34" charset="0"/>
              </a:rPr>
              <a:t>i</a:t>
            </a:r>
            <a:r>
              <a:rPr lang="en-US" sz="1600" dirty="0">
                <a:latin typeface="Segoe UI" pitchFamily="34" charset="0"/>
                <a:cs typeface="Segoe UI" pitchFamily="34" charset="0"/>
              </a:rPr>
              <a:t> </a:t>
            </a:r>
            <a:r>
              <a:rPr lang="en-US" sz="1600" dirty="0" err="1">
                <a:latin typeface="Segoe UI" pitchFamily="34" charset="0"/>
                <a:cs typeface="Segoe UI" pitchFamily="34" charset="0"/>
              </a:rPr>
              <a:t>nezadovoljstvo</a:t>
            </a:r>
            <a:r>
              <a:rPr lang="en-US" sz="1600" dirty="0">
                <a:latin typeface="Segoe UI" pitchFamily="34" charset="0"/>
                <a:cs typeface="Segoe UI" pitchFamily="34" charset="0"/>
              </a:rPr>
              <a:t> </a:t>
            </a:r>
            <a:r>
              <a:rPr lang="en-US" sz="1600" dirty="0" err="1">
                <a:latin typeface="Segoe UI" pitchFamily="34" charset="0"/>
                <a:cs typeface="Segoe UI" pitchFamily="34" charset="0"/>
              </a:rPr>
              <a:t>stanovništva</a:t>
            </a:r>
            <a:r>
              <a:rPr lang="en-US" sz="1600" dirty="0">
                <a:latin typeface="Segoe UI" pitchFamily="34" charset="0"/>
                <a:cs typeface="Segoe UI" pitchFamily="34" charset="0"/>
              </a:rPr>
              <a:t> </a:t>
            </a:r>
            <a:r>
              <a:rPr lang="en-US" sz="1600" dirty="0" err="1">
                <a:latin typeface="Segoe UI" pitchFamily="34" charset="0"/>
                <a:cs typeface="Segoe UI" pitchFamily="34" charset="0"/>
              </a:rPr>
              <a:t>uz</a:t>
            </a:r>
            <a:r>
              <a:rPr lang="en-US" sz="1600" dirty="0">
                <a:latin typeface="Segoe UI" pitchFamily="34" charset="0"/>
                <a:cs typeface="Segoe UI" pitchFamily="34" charset="0"/>
              </a:rPr>
              <a:t> </a:t>
            </a:r>
            <a:r>
              <a:rPr lang="en-US" sz="1600" dirty="0" err="1">
                <a:latin typeface="Segoe UI" pitchFamily="34" charset="0"/>
                <a:cs typeface="Segoe UI" pitchFamily="34" charset="0"/>
              </a:rPr>
              <a:t>staru</a:t>
            </a:r>
            <a:r>
              <a:rPr lang="en-US" sz="1600" dirty="0">
                <a:latin typeface="Segoe UI" pitchFamily="34" charset="0"/>
                <a:cs typeface="Segoe UI" pitchFamily="34" charset="0"/>
              </a:rPr>
              <a:t> </a:t>
            </a:r>
            <a:r>
              <a:rPr lang="en-US" sz="1600" dirty="0" err="1">
                <a:latin typeface="Segoe UI" pitchFamily="34" charset="0"/>
                <a:cs typeface="Segoe UI" pitchFamily="34" charset="0"/>
              </a:rPr>
              <a:t>cestu</a:t>
            </a:r>
            <a:r>
              <a:rPr lang="en-US" sz="1600" dirty="0">
                <a:latin typeface="Segoe UI" pitchFamily="34" charset="0"/>
                <a:cs typeface="Segoe UI" pitchFamily="34" charset="0"/>
              </a:rPr>
              <a:t>, </a:t>
            </a:r>
            <a:r>
              <a:rPr lang="en-US" sz="1600" dirty="0" err="1">
                <a:latin typeface="Segoe UI" pitchFamily="34" charset="0"/>
                <a:cs typeface="Segoe UI" pitchFamily="34" charset="0"/>
              </a:rPr>
              <a:t>jer</a:t>
            </a:r>
            <a:r>
              <a:rPr lang="en-US" sz="1600" dirty="0">
                <a:latin typeface="Segoe UI" pitchFamily="34" charset="0"/>
                <a:cs typeface="Segoe UI" pitchFamily="34" charset="0"/>
              </a:rPr>
              <a:t> </a:t>
            </a:r>
            <a:r>
              <a:rPr lang="en-US" sz="1600" dirty="0" err="1">
                <a:latin typeface="Segoe UI" pitchFamily="34" charset="0"/>
                <a:cs typeface="Segoe UI" pitchFamily="34" charset="0"/>
              </a:rPr>
              <a:t>će</a:t>
            </a:r>
            <a:r>
              <a:rPr lang="en-US" sz="1600" dirty="0">
                <a:latin typeface="Segoe UI" pitchFamily="34" charset="0"/>
                <a:cs typeface="Segoe UI" pitchFamily="34" charset="0"/>
              </a:rPr>
              <a:t> se </a:t>
            </a:r>
            <a:r>
              <a:rPr lang="en-US" sz="1600" dirty="0" err="1">
                <a:latin typeface="Segoe UI" pitchFamily="34" charset="0"/>
                <a:cs typeface="Segoe UI" pitchFamily="34" charset="0"/>
              </a:rPr>
              <a:t>sada</a:t>
            </a:r>
            <a:r>
              <a:rPr lang="en-US" sz="1600" dirty="0">
                <a:latin typeface="Segoe UI" pitchFamily="34" charset="0"/>
                <a:cs typeface="Segoe UI" pitchFamily="34" charset="0"/>
              </a:rPr>
              <a:t> </a:t>
            </a:r>
            <a:r>
              <a:rPr lang="en-US" sz="1600" dirty="0" err="1">
                <a:latin typeface="Segoe UI" pitchFamily="34" charset="0"/>
                <a:cs typeface="Segoe UI" pitchFamily="34" charset="0"/>
              </a:rPr>
              <a:t>osjećati</a:t>
            </a:r>
            <a:r>
              <a:rPr lang="en-US" sz="1600" dirty="0">
                <a:latin typeface="Segoe UI" pitchFamily="34" charset="0"/>
                <a:cs typeface="Segoe UI" pitchFamily="34" charset="0"/>
              </a:rPr>
              <a:t> </a:t>
            </a:r>
            <a:r>
              <a:rPr lang="en-US" sz="1600" dirty="0" err="1">
                <a:latin typeface="Segoe UI" pitchFamily="34" charset="0"/>
                <a:cs typeface="Segoe UI" pitchFamily="34" charset="0"/>
              </a:rPr>
              <a:t>napuštenima</a:t>
            </a:r>
            <a:r>
              <a:rPr lang="en-US" sz="1600" dirty="0">
                <a:latin typeface="Segoe UI" pitchFamily="34" charset="0"/>
                <a:cs typeface="Segoe UI" pitchFamily="34" charset="0"/>
              </a:rPr>
              <a:t> </a:t>
            </a:r>
            <a:r>
              <a:rPr lang="en-US" sz="1600" dirty="0" err="1">
                <a:latin typeface="Segoe UI" pitchFamily="34" charset="0"/>
                <a:cs typeface="Segoe UI" pitchFamily="34" charset="0"/>
              </a:rPr>
              <a:t>i</a:t>
            </a:r>
            <a:r>
              <a:rPr lang="en-US" sz="1600" dirty="0">
                <a:latin typeface="Segoe UI" pitchFamily="34" charset="0"/>
                <a:cs typeface="Segoe UI" pitchFamily="34" charset="0"/>
              </a:rPr>
              <a:t> </a:t>
            </a:r>
            <a:r>
              <a:rPr lang="en-US" sz="1600" dirty="0" err="1">
                <a:latin typeface="Segoe UI" pitchFamily="34" charset="0"/>
                <a:cs typeface="Segoe UI" pitchFamily="34" charset="0"/>
              </a:rPr>
              <a:t>zapostavljenima</a:t>
            </a:r>
            <a:r>
              <a:rPr lang="en-US" sz="1600" dirty="0">
                <a:latin typeface="Segoe UI" pitchFamily="34" charset="0"/>
                <a:cs typeface="Segoe UI" pitchFamily="34" charset="0"/>
              </a:rPr>
              <a:t>.</a:t>
            </a:r>
            <a:endParaRPr lang="hr-HR" sz="1600" dirty="0">
              <a:latin typeface="Segoe UI" pitchFamily="34" charset="0"/>
              <a:cs typeface="Segoe UI"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Slide Number Placeholder 2"/>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DC44C796-10FC-4DAA-8C40-76BCB8F62956}" type="slidenum">
              <a:rPr lang="en-US" smtClean="0">
                <a:latin typeface="Segoe UI" pitchFamily="34" charset="0"/>
                <a:cs typeface="Segoe UI" pitchFamily="34" charset="0"/>
              </a:rPr>
              <a:pPr eaLnBrk="1" fontAlgn="base" hangingPunct="1">
                <a:spcBef>
                  <a:spcPct val="0"/>
                </a:spcBef>
                <a:spcAft>
                  <a:spcPct val="0"/>
                </a:spcAft>
              </a:pPr>
              <a:t>8</a:t>
            </a:fld>
            <a:endParaRPr lang="en-US" smtClean="0">
              <a:latin typeface="Segoe UI" pitchFamily="34" charset="0"/>
              <a:cs typeface="Segoe UI" pitchFamily="34" charset="0"/>
            </a:endParaRPr>
          </a:p>
        </p:txBody>
      </p:sp>
      <p:sp>
        <p:nvSpPr>
          <p:cNvPr id="10243" name="Rectangle 4"/>
          <p:cNvSpPr>
            <a:spLocks noChangeArrowheads="1"/>
          </p:cNvSpPr>
          <p:nvPr/>
        </p:nvSpPr>
        <p:spPr bwMode="auto">
          <a:xfrm>
            <a:off x="250825" y="188913"/>
            <a:ext cx="9572625"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r-HR" sz="2800" dirty="0">
                <a:latin typeface="Century Gothic" pitchFamily="34" charset="0"/>
                <a:cs typeface="Segoe UI" pitchFamily="34" charset="0"/>
              </a:rPr>
              <a:t>2.1. PRIMJER</a:t>
            </a:r>
          </a:p>
          <a:p>
            <a:endParaRPr lang="hr-HR" sz="2400" dirty="0">
              <a:latin typeface="Century Gothic" pitchFamily="34" charset="0"/>
            </a:endParaRPr>
          </a:p>
        </p:txBody>
      </p:sp>
      <p:sp>
        <p:nvSpPr>
          <p:cNvPr id="10244" name="Rectangle 1"/>
          <p:cNvSpPr>
            <a:spLocks noChangeArrowheads="1"/>
          </p:cNvSpPr>
          <p:nvPr/>
        </p:nvSpPr>
        <p:spPr bwMode="auto">
          <a:xfrm>
            <a:off x="5468938" y="5815013"/>
            <a:ext cx="43195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hr-HR" sz="1600">
              <a:latin typeface="Segoe UI" pitchFamily="34" charset="0"/>
              <a:cs typeface="Segoe UI" pitchFamily="34" charset="0"/>
            </a:endParaRPr>
          </a:p>
          <a:p>
            <a:endParaRPr lang="hr-HR" sz="1600">
              <a:latin typeface="Century Gothic" pitchFamily="34" charset="0"/>
            </a:endParaRPr>
          </a:p>
        </p:txBody>
      </p:sp>
      <p:sp>
        <p:nvSpPr>
          <p:cNvPr id="10246" name="Rectangle 1"/>
          <p:cNvSpPr>
            <a:spLocks noChangeArrowheads="1"/>
          </p:cNvSpPr>
          <p:nvPr/>
        </p:nvSpPr>
        <p:spPr bwMode="auto">
          <a:xfrm>
            <a:off x="263525" y="1412875"/>
            <a:ext cx="5748338"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u="sng">
                <a:latin typeface="Segoe UI" pitchFamily="34" charset="0"/>
                <a:cs typeface="Segoe UI" pitchFamily="34" charset="0"/>
              </a:rPr>
              <a:t>Kao “koristi” od nove ceste javit će se:</a:t>
            </a:r>
            <a:endParaRPr lang="hr-HR" sz="1600">
              <a:latin typeface="Segoe UI" pitchFamily="34" charset="0"/>
              <a:cs typeface="Segoe UI" pitchFamily="34" charset="0"/>
            </a:endParaRPr>
          </a:p>
          <a:p>
            <a:r>
              <a:rPr lang="en-US" sz="1600">
                <a:latin typeface="Segoe UI" pitchFamily="34" charset="0"/>
                <a:cs typeface="Segoe UI" pitchFamily="34" charset="0"/>
              </a:rPr>
              <a:t> </a:t>
            </a:r>
            <a:endParaRPr lang="hr-HR" sz="1600">
              <a:latin typeface="Segoe UI" pitchFamily="34" charset="0"/>
              <a:cs typeface="Segoe UI" pitchFamily="34" charset="0"/>
            </a:endParaRPr>
          </a:p>
          <a:p>
            <a:r>
              <a:rPr lang="en-US" sz="1600">
                <a:latin typeface="Segoe UI" pitchFamily="34" charset="0"/>
                <a:cs typeface="Segoe UI" pitchFamily="34" charset="0"/>
              </a:rPr>
              <a:t>a) ušteda na vremenu putnika zbog većih brzina vožnje koje će nova cesta dozvoliti u usporedbi sa starom cestom</a:t>
            </a:r>
            <a:endParaRPr lang="hr-HR" sz="1600">
              <a:latin typeface="Segoe UI" pitchFamily="34" charset="0"/>
              <a:cs typeface="Segoe UI" pitchFamily="34" charset="0"/>
            </a:endParaRPr>
          </a:p>
          <a:p>
            <a:r>
              <a:rPr lang="en-US" sz="1600">
                <a:latin typeface="Segoe UI" pitchFamily="34" charset="0"/>
                <a:cs typeface="Segoe UI" pitchFamily="34" charset="0"/>
              </a:rPr>
              <a:t>b) ušteda na gorivu, gumama i troškovima održavanja vozila zbog bolje kvalitete nove ceste</a:t>
            </a:r>
            <a:endParaRPr lang="hr-HR" sz="1600">
              <a:latin typeface="Segoe UI" pitchFamily="34" charset="0"/>
              <a:cs typeface="Segoe UI" pitchFamily="34" charset="0"/>
            </a:endParaRPr>
          </a:p>
          <a:p>
            <a:r>
              <a:rPr lang="en-US" sz="1600">
                <a:latin typeface="Segoe UI" pitchFamily="34" charset="0"/>
                <a:cs typeface="Segoe UI" pitchFamily="34" charset="0"/>
              </a:rPr>
              <a:t>c) manje štete na vozilima u prometnim udesima zbog boljih prometnih karakteristika nove ceste i veće sigurnosti vožnje</a:t>
            </a:r>
            <a:endParaRPr lang="hr-HR" sz="1600">
              <a:latin typeface="Segoe UI" pitchFamily="34" charset="0"/>
              <a:cs typeface="Segoe UI" pitchFamily="34" charset="0"/>
            </a:endParaRPr>
          </a:p>
          <a:p>
            <a:r>
              <a:rPr lang="en-US" sz="1600">
                <a:latin typeface="Segoe UI" pitchFamily="34" charset="0"/>
                <a:cs typeface="Segoe UI" pitchFamily="34" charset="0"/>
              </a:rPr>
              <a:t>d) manji broj ozlijeđenih u prometnim nesrećama a stim u vezi i manji troškovi liječanja </a:t>
            </a:r>
            <a:endParaRPr lang="hr-HR" sz="1600">
              <a:latin typeface="Segoe UI" pitchFamily="34" charset="0"/>
              <a:cs typeface="Segoe UI" pitchFamily="34" charset="0"/>
            </a:endParaRPr>
          </a:p>
          <a:p>
            <a:r>
              <a:rPr lang="en-US" sz="1600">
                <a:latin typeface="Segoe UI" pitchFamily="34" charset="0"/>
                <a:cs typeface="Segoe UI" pitchFamily="34" charset="0"/>
              </a:rPr>
              <a:t>e) manji broj smrtno stradalih u prometnim nesrećama </a:t>
            </a:r>
            <a:endParaRPr lang="hr-HR" sz="1600">
              <a:latin typeface="Segoe UI" pitchFamily="34" charset="0"/>
              <a:cs typeface="Segoe UI" pitchFamily="34" charset="0"/>
            </a:endParaRPr>
          </a:p>
          <a:p>
            <a:r>
              <a:rPr lang="en-US" sz="1600">
                <a:latin typeface="Segoe UI" pitchFamily="34" charset="0"/>
                <a:cs typeface="Segoe UI" pitchFamily="34" charset="0"/>
              </a:rPr>
              <a:t>f) povećani prihodi gospodarstva i stanovništva u mjestima kroz koja će ili blizu kojih će prolaziti nova cesta</a:t>
            </a:r>
            <a:endParaRPr lang="hr-HR" sz="1600">
              <a:latin typeface="Segoe UI" pitchFamily="34" charset="0"/>
              <a:cs typeface="Segoe UI" pitchFamily="34" charset="0"/>
            </a:endParaRPr>
          </a:p>
          <a:p>
            <a:r>
              <a:rPr lang="en-US" sz="1600">
                <a:latin typeface="Segoe UI" pitchFamily="34" charset="0"/>
                <a:cs typeface="Segoe UI" pitchFamily="34" charset="0"/>
              </a:rPr>
              <a:t>g) posredne koristi od zapošljavanja većeg broja ljudi na održavanju nove ceste zbog čega dolazi do povećanja kupovne moći stanovništva kraja kroz koji prolazi nova cesta</a:t>
            </a:r>
            <a:endParaRPr lang="hr-HR" sz="1600">
              <a:latin typeface="Segoe UI" pitchFamily="34" charset="0"/>
              <a:cs typeface="Segoe UI" pitchFamily="34" charset="0"/>
            </a:endParaRPr>
          </a:p>
        </p:txBody>
      </p:sp>
      <p:pic>
        <p:nvPicPr>
          <p:cNvPr id="10247"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1238" y="1341438"/>
            <a:ext cx="2940050" cy="220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1238" y="3683000"/>
            <a:ext cx="2940050" cy="242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AB1EC670-183B-4BAB-B0E5-E055BDF881D2}" type="slidenum">
              <a:rPr lang="en-US" smtClean="0">
                <a:latin typeface="Segoe UI" pitchFamily="34" charset="0"/>
                <a:cs typeface="Segoe UI" pitchFamily="34" charset="0"/>
              </a:rPr>
              <a:pPr eaLnBrk="1" fontAlgn="base" hangingPunct="1">
                <a:spcBef>
                  <a:spcPct val="0"/>
                </a:spcBef>
                <a:spcAft>
                  <a:spcPct val="0"/>
                </a:spcAft>
              </a:pPr>
              <a:t>9</a:t>
            </a:fld>
            <a:endParaRPr lang="en-US" smtClean="0">
              <a:latin typeface="Segoe UI" pitchFamily="34" charset="0"/>
              <a:cs typeface="Segoe UI" pitchFamily="34" charset="0"/>
            </a:endParaRPr>
          </a:p>
        </p:txBody>
      </p:sp>
      <p:sp>
        <p:nvSpPr>
          <p:cNvPr id="11267" name="Rectangle 6"/>
          <p:cNvSpPr>
            <a:spLocks noChangeArrowheads="1"/>
          </p:cNvSpPr>
          <p:nvPr/>
        </p:nvSpPr>
        <p:spPr bwMode="auto">
          <a:xfrm>
            <a:off x="250825" y="188913"/>
            <a:ext cx="9572625"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r-HR" sz="2800" dirty="0">
                <a:latin typeface="Century Gothic" pitchFamily="34" charset="0"/>
                <a:cs typeface="Segoe UI" pitchFamily="34" charset="0"/>
              </a:rPr>
              <a:t>2.2. PRIMJER RAČUNANJA</a:t>
            </a:r>
          </a:p>
          <a:p>
            <a:endParaRPr lang="hr-HR" sz="2400" dirty="0">
              <a:latin typeface="Century Gothic" pitchFamily="34" charset="0"/>
            </a:endParaRPr>
          </a:p>
        </p:txBody>
      </p:sp>
      <p:sp>
        <p:nvSpPr>
          <p:cNvPr id="11269" name="Rectangle 1"/>
          <p:cNvSpPr>
            <a:spLocks noChangeArrowheads="1"/>
          </p:cNvSpPr>
          <p:nvPr/>
        </p:nvSpPr>
        <p:spPr bwMode="auto">
          <a:xfrm>
            <a:off x="271463" y="949325"/>
            <a:ext cx="8496300"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atin typeface="Segoe UI" pitchFamily="34" charset="0"/>
                <a:cs typeface="Segoe UI" pitchFamily="34" charset="0"/>
              </a:rPr>
              <a:t>U procjeni utjecaja na okoliš razvila su se, uglavnom dva osnovna načina ocjenjivanja troškova okoliša kroz analizu koristi i troškova odnosno cost-benefit analizu:</a:t>
            </a:r>
            <a:endParaRPr lang="hr-HR">
              <a:latin typeface="Segoe UI" pitchFamily="34" charset="0"/>
              <a:cs typeface="Segoe UI" pitchFamily="34" charset="0"/>
            </a:endParaRPr>
          </a:p>
          <a:p>
            <a:r>
              <a:rPr lang="en-US" b="1">
                <a:latin typeface="Segoe UI" pitchFamily="34" charset="0"/>
                <a:cs typeface="Segoe UI" pitchFamily="34" charset="0"/>
              </a:rPr>
              <a:t>-preko određivanja mjerljivih koristi i troškova okoliša izraženih u novčanim jedinicama </a:t>
            </a:r>
            <a:r>
              <a:rPr lang="en-US">
                <a:latin typeface="Segoe UI" pitchFamily="34" charset="0"/>
                <a:cs typeface="Segoe UI" pitchFamily="34" charset="0"/>
              </a:rPr>
              <a:t>i,</a:t>
            </a:r>
            <a:endParaRPr lang="hr-HR">
              <a:latin typeface="Segoe UI" pitchFamily="34" charset="0"/>
              <a:cs typeface="Segoe UI" pitchFamily="34" charset="0"/>
            </a:endParaRPr>
          </a:p>
          <a:p>
            <a:r>
              <a:rPr lang="en-US">
                <a:latin typeface="Segoe UI" pitchFamily="34" charset="0"/>
                <a:cs typeface="Segoe UI" pitchFamily="34" charset="0"/>
              </a:rPr>
              <a:t>-</a:t>
            </a:r>
            <a:r>
              <a:rPr lang="en-US" b="1">
                <a:latin typeface="Segoe UI" pitchFamily="34" charset="0"/>
                <a:cs typeface="Segoe UI" pitchFamily="34" charset="0"/>
              </a:rPr>
              <a:t>pomoću tzv. nemjerljivih troškova i koristi okoliša kroz različite ljestvice uspoređivanja vrijednosti utjecaja</a:t>
            </a:r>
            <a:endParaRPr lang="hr-HR" b="1">
              <a:latin typeface="Segoe UI" pitchFamily="34" charset="0"/>
              <a:cs typeface="Segoe UI" pitchFamily="34" charset="0"/>
            </a:endParaRPr>
          </a:p>
          <a:p>
            <a:endParaRPr lang="hr-HR">
              <a:latin typeface="Segoe UI" pitchFamily="34" charset="0"/>
              <a:cs typeface="Segoe UI" pitchFamily="34" charset="0"/>
            </a:endParaRPr>
          </a:p>
          <a:p>
            <a:r>
              <a:rPr lang="hr-HR">
                <a:latin typeface="Segoe UI" pitchFamily="34" charset="0"/>
                <a:cs typeface="Segoe UI" pitchFamily="34" charset="0"/>
              </a:rPr>
              <a:t>˙</a:t>
            </a:r>
            <a:r>
              <a:rPr lang="en-US">
                <a:latin typeface="Segoe UI" pitchFamily="34" charset="0"/>
                <a:cs typeface="Segoe UI" pitchFamily="34" charset="0"/>
              </a:rPr>
              <a:t>Zagovornici vrijednosne ocjene smatraju da je prednost ove metode jer:</a:t>
            </a:r>
            <a:endParaRPr lang="hr-HR">
              <a:latin typeface="Segoe UI" pitchFamily="34" charset="0"/>
              <a:cs typeface="Segoe UI" pitchFamily="34" charset="0"/>
            </a:endParaRPr>
          </a:p>
          <a:p>
            <a:r>
              <a:rPr lang="en-US">
                <a:latin typeface="Segoe UI" pitchFamily="34" charset="0"/>
                <a:cs typeface="Segoe UI" pitchFamily="34" charset="0"/>
              </a:rPr>
              <a:t>-omogućava usporedbu količine i razmjera različitih vrsta utjecaja na okoliš,</a:t>
            </a:r>
            <a:endParaRPr lang="hr-HR">
              <a:latin typeface="Segoe UI" pitchFamily="34" charset="0"/>
              <a:cs typeface="Segoe UI" pitchFamily="34" charset="0"/>
            </a:endParaRPr>
          </a:p>
          <a:p>
            <a:r>
              <a:rPr lang="en-US">
                <a:latin typeface="Segoe UI" pitchFamily="34" charset="0"/>
                <a:cs typeface="Segoe UI" pitchFamily="34" charset="0"/>
              </a:rPr>
              <a:t>-omogućava da se različite vrste utjecaja iskazuju u istim mjernim jedinicama,</a:t>
            </a:r>
            <a:endParaRPr lang="hr-HR">
              <a:latin typeface="Segoe UI" pitchFamily="34" charset="0"/>
              <a:cs typeface="Segoe UI" pitchFamily="34" charset="0"/>
            </a:endParaRPr>
          </a:p>
          <a:p>
            <a:r>
              <a:rPr lang="en-US">
                <a:latin typeface="Segoe UI" pitchFamily="34" charset="0"/>
                <a:cs typeface="Segoe UI" pitchFamily="34" charset="0"/>
              </a:rPr>
              <a:t>-omogućava da se ukupne koristi usporede s ukupnim štetama za društvo i okoliš,</a:t>
            </a:r>
            <a:endParaRPr lang="hr-HR">
              <a:latin typeface="Segoe UI" pitchFamily="34" charset="0"/>
              <a:cs typeface="Segoe UI" pitchFamily="34" charset="0"/>
            </a:endParaRPr>
          </a:p>
          <a:p>
            <a:r>
              <a:rPr lang="en-US">
                <a:latin typeface="Segoe UI" pitchFamily="34" charset="0"/>
                <a:cs typeface="Segoe UI" pitchFamily="34" charset="0"/>
              </a:rPr>
              <a:t>-omogućava usporedbu i daje mogućnost rangiranja raznih varijanti zahvata obzirom na ukupan iznos prepoznatih utjecaja na okoliš,</a:t>
            </a:r>
            <a:endParaRPr lang="hr-HR">
              <a:latin typeface="Segoe UI" pitchFamily="34" charset="0"/>
              <a:cs typeface="Segoe UI" pitchFamily="34" charset="0"/>
            </a:endParaRPr>
          </a:p>
          <a:p>
            <a:r>
              <a:rPr lang="en-US">
                <a:latin typeface="Segoe UI" pitchFamily="34" charset="0"/>
                <a:cs typeface="Segoe UI" pitchFamily="34" charset="0"/>
              </a:rPr>
              <a:t>-omogućava jedinstveni kriterij za odlučivanje o prihvatljivosti zahvata i sl.</a:t>
            </a:r>
            <a:endParaRPr lang="hr-HR">
              <a:latin typeface="Segoe UI" pitchFamily="34" charset="0"/>
              <a:cs typeface="Segoe UI"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1962</TotalTime>
  <Words>2933</Words>
  <Application>Microsoft Office PowerPoint</Application>
  <PresentationFormat>On-screen Show (4:3)</PresentationFormat>
  <Paragraphs>454</Paragraphs>
  <Slides>31</Slides>
  <Notes>17</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9. LITERATURA</vt:lpstr>
      <vt:lpstr>PowerPoint Presentation</vt:lpstr>
      <vt:lpstr>PowerPoint Presentation</vt:lpstr>
      <vt:lpstr>PowerPoint Presentation</vt:lpstr>
      <vt:lpstr>PowerPoint Presentation</vt:lpstr>
      <vt:lpstr>PowerPoint Presentation</vt:lpstr>
      <vt:lpstr>PowerPoint Presentation</vt:lpstr>
    </vt:vector>
  </TitlesOfParts>
  <Company>FGAG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Niksa Jajac</cp:lastModifiedBy>
  <cp:revision>124</cp:revision>
  <dcterms:created xsi:type="dcterms:W3CDTF">2013-03-17T16:38:37Z</dcterms:created>
  <dcterms:modified xsi:type="dcterms:W3CDTF">2014-04-09T08:42:07Z</dcterms:modified>
</cp:coreProperties>
</file>